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1" r:id="rId1"/>
  </p:sldMasterIdLst>
  <p:notesMasterIdLst>
    <p:notesMasterId r:id="rId101"/>
  </p:notesMasterIdLst>
  <p:sldIdLst>
    <p:sldId id="256" r:id="rId2"/>
    <p:sldId id="261" r:id="rId3"/>
    <p:sldId id="367" r:id="rId4"/>
    <p:sldId id="464" r:id="rId5"/>
    <p:sldId id="372" r:id="rId6"/>
    <p:sldId id="373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5" r:id="rId16"/>
    <p:sldId id="386" r:id="rId17"/>
    <p:sldId id="468" r:id="rId18"/>
    <p:sldId id="387" r:id="rId19"/>
    <p:sldId id="388" r:id="rId20"/>
    <p:sldId id="469" r:id="rId21"/>
    <p:sldId id="390" r:id="rId22"/>
    <p:sldId id="391" r:id="rId23"/>
    <p:sldId id="392" r:id="rId24"/>
    <p:sldId id="393" r:id="rId25"/>
    <p:sldId id="395" r:id="rId26"/>
    <p:sldId id="276" r:id="rId27"/>
    <p:sldId id="396" r:id="rId28"/>
    <p:sldId id="398" r:id="rId29"/>
    <p:sldId id="459" r:id="rId30"/>
    <p:sldId id="470" r:id="rId31"/>
    <p:sldId id="472" r:id="rId32"/>
    <p:sldId id="474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3" r:id="rId44"/>
    <p:sldId id="479" r:id="rId45"/>
    <p:sldId id="414" r:id="rId46"/>
    <p:sldId id="475" r:id="rId47"/>
    <p:sldId id="476" r:id="rId48"/>
    <p:sldId id="415" r:id="rId49"/>
    <p:sldId id="416" r:id="rId50"/>
    <p:sldId id="477" r:id="rId51"/>
    <p:sldId id="417" r:id="rId52"/>
    <p:sldId id="418" r:id="rId53"/>
    <p:sldId id="327" r:id="rId54"/>
    <p:sldId id="420" r:id="rId55"/>
    <p:sldId id="478" r:id="rId56"/>
    <p:sldId id="329" r:id="rId57"/>
    <p:sldId id="331" r:id="rId58"/>
    <p:sldId id="328" r:id="rId59"/>
    <p:sldId id="346" r:id="rId60"/>
    <p:sldId id="347" r:id="rId61"/>
    <p:sldId id="421" r:id="rId62"/>
    <p:sldId id="422" r:id="rId63"/>
    <p:sldId id="423" r:id="rId64"/>
    <p:sldId id="268" r:id="rId65"/>
    <p:sldId id="315" r:id="rId66"/>
    <p:sldId id="351" r:id="rId67"/>
    <p:sldId id="262" r:id="rId68"/>
    <p:sldId id="349" r:id="rId69"/>
    <p:sldId id="350" r:id="rId70"/>
    <p:sldId id="336" r:id="rId71"/>
    <p:sldId id="337" r:id="rId72"/>
    <p:sldId id="334" r:id="rId73"/>
    <p:sldId id="339" r:id="rId74"/>
    <p:sldId id="340" r:id="rId75"/>
    <p:sldId id="466" r:id="rId76"/>
    <p:sldId id="332" r:id="rId77"/>
    <p:sldId id="304" r:id="rId78"/>
    <p:sldId id="290" r:id="rId79"/>
    <p:sldId id="319" r:id="rId80"/>
    <p:sldId id="318" r:id="rId81"/>
    <p:sldId id="277" r:id="rId82"/>
    <p:sldId id="279" r:id="rId83"/>
    <p:sldId id="280" r:id="rId84"/>
    <p:sldId id="317" r:id="rId85"/>
    <p:sldId id="309" r:id="rId86"/>
    <p:sldId id="283" r:id="rId87"/>
    <p:sldId id="284" r:id="rId88"/>
    <p:sldId id="311" r:id="rId89"/>
    <p:sldId id="321" r:id="rId90"/>
    <p:sldId id="425" r:id="rId91"/>
    <p:sldId id="426" r:id="rId92"/>
    <p:sldId id="427" r:id="rId93"/>
    <p:sldId id="428" r:id="rId94"/>
    <p:sldId id="429" r:id="rId95"/>
    <p:sldId id="430" r:id="rId96"/>
    <p:sldId id="431" r:id="rId97"/>
    <p:sldId id="432" r:id="rId98"/>
    <p:sldId id="312" r:id="rId99"/>
    <p:sldId id="294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F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333" autoAdjust="0"/>
  </p:normalViewPr>
  <p:slideViewPr>
    <p:cSldViewPr snapToGrid="0" snapToObjects="1">
      <p:cViewPr varScale="1">
        <p:scale>
          <a:sx n="75" d="100"/>
          <a:sy n="75" d="100"/>
        </p:scale>
        <p:origin x="-20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C39D7-09BF-6E47-9085-F7E2BF424278}" type="datetimeFigureOut">
              <a:rPr kumimoji="1" lang="zh-CN" altLang="en-US" smtClean="0"/>
              <a:t>16-9-30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CB3D0-917E-064C-8908-DE9110E4B7B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323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A4440AD-D765-8B46-BF73-61E674E4E0ED}" type="slidenum">
              <a:rPr lang="zh-CN" altLang="en-US" sz="1200" b="0">
                <a:latin typeface="Tahoma" charset="0"/>
              </a:rPr>
              <a:pPr/>
              <a:t>3</a:t>
            </a:fld>
            <a:endParaRPr lang="en-US" altLang="zh-CN" sz="1200" b="0">
              <a:latin typeface="Tahoma" charset="0"/>
            </a:endParaRPr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8C928197-FE9A-2845-8AA5-968E2F625BC0}" type="slidenum">
              <a:rPr lang="zh-CN" altLang="en-US" sz="1200" b="0">
                <a:latin typeface="Tahoma" charset="0"/>
              </a:rPr>
              <a:pPr/>
              <a:t>4</a:t>
            </a:fld>
            <a:endParaRPr lang="en-US" altLang="zh-CN" sz="1200" b="0">
              <a:latin typeface="Tahoma" charset="0"/>
            </a:endParaRPr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 cap="flat"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kumimoji="0" lang="zh-CN" altLang="en-US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BBDE7EE-150F-6C4B-890F-3479AC8E1C5C}" type="slidenum">
              <a:rPr lang="zh-CN" altLang="en-US" sz="1200" b="0">
                <a:latin typeface="Tahoma" charset="0"/>
              </a:rPr>
              <a:pPr/>
              <a:t>8</a:t>
            </a:fld>
            <a:endParaRPr lang="en-US" altLang="zh-CN" sz="1200" b="0">
              <a:latin typeface="Tahoma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just" eaLnBrk="1" hangingPunct="1"/>
            <a:endParaRPr kumimoji="0" lang="zh-CN" altLang="en-US">
              <a:latin typeface="Times New Roman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FCB3D0-917E-064C-8908-DE9110E4B7B7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805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Calibri" charset="0"/>
              <a:cs typeface="宋体" charset="0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44B7000C-A672-1F42-9A84-6205D3F8404C}" type="slidenum">
              <a:rPr lang="zh-CN" altLang="en-US"/>
              <a:pPr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B9AFA-4C23-CE4D-B718-9F63E1B0B6CA}" type="slidenum">
              <a:rPr kumimoji="1" lang="zh-CN" altLang="en-US" smtClean="0"/>
              <a:pPr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2143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1200" dirty="0" smtClean="0"/>
              <a:t>智慧城市发展前，有什么经济形态就有什么城市类型；进入智慧城市后，有什么城市类型就有什么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智慧经济。杭州立志打造“低碳、绿色、节能、循环”的城市，必须大力发展智慧经济。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EA5398-143C-7B41-8914-A9122639F830}" type="slidenum">
              <a:rPr kumimoji="1" lang="zh-CN" altLang="en-US" smtClean="0"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21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1115196-1C6F-4784-83AC-30756D8F10B3}" type="datetimeFigureOut">
              <a:rPr lang="en-US" smtClean="0"/>
              <a:t>16-9-30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2176272"/>
            <a:ext cx="36576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228600"/>
            <a:ext cx="425196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3342401"/>
            <a:ext cx="36576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8952" y="6300216"/>
            <a:ext cx="1298448" cy="365125"/>
          </a:xfrm>
        </p:spPr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300216"/>
            <a:ext cx="234086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1752" y="6300216"/>
            <a:ext cx="448056" cy="365125"/>
          </a:xfrm>
        </p:spPr>
        <p:txBody>
          <a:bodyPr/>
          <a:lstStyle>
            <a:lvl1pPr algn="l">
              <a:defRPr/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4648200"/>
            <a:ext cx="86868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48200"/>
            <a:ext cx="81534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257799"/>
            <a:ext cx="8156448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0" y="228600"/>
            <a:ext cx="8677835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在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838201"/>
            <a:ext cx="1219200" cy="5105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838201"/>
            <a:ext cx="6307138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720"/>
            <a:ext cx="5791200" cy="702371"/>
          </a:xfrm>
        </p:spPr>
        <p:txBody>
          <a:bodyPr anchor="t"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EFEE-2756-4A20-BF2A-63F0A94F99AC}" type="datetime4">
              <a:rPr lang="en-US" smtClean="0"/>
              <a:pPr/>
              <a:t>2016年9月30日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93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056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DF060-AFF8-EA4F-81BE-7D36A314FE64}" type="datetime1">
              <a:rPr lang="zh-CN" altLang="en-US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69D93-B6A2-3A4A-B929-EBB65E309F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3480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7813"/>
            <a:ext cx="8229600" cy="58531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E3DCB-1E5A-534E-8CDE-848C412EBBF8}" type="datetime1">
              <a:rPr lang="zh-CN" altLang="en-US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D9B5C-97DA-5E48-9480-A74B139A07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9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4"/>
            <a:ext cx="75438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13281"/>
            <a:ext cx="58674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396753"/>
            <a:ext cx="58674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734076" y="4503737"/>
            <a:ext cx="2057400" cy="365125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356811" y="4503737"/>
            <a:ext cx="2057397" cy="365125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75438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1600199" y="2126877"/>
            <a:ext cx="75438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105" y="4134881"/>
            <a:ext cx="5870448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8033590" y="3475037"/>
            <a:ext cx="1828801" cy="365125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7658009" y="3475037"/>
            <a:ext cx="1828800" cy="365125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1115196-1C6F-4784-83AC-30756D8F10B3}" type="datetimeFigureOut">
              <a:rPr lang="en-US" smtClean="0"/>
              <a:t>16-9-30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981201"/>
            <a:ext cx="36576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852426"/>
            <a:ext cx="36576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743200"/>
            <a:ext cx="36576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228600" y="1707776"/>
            <a:ext cx="86868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228600" y="228597"/>
            <a:ext cx="86868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228600" y="228600"/>
            <a:ext cx="86868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228600" y="228600"/>
            <a:ext cx="425196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4648200" y="228600"/>
            <a:ext cx="425196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2177303"/>
            <a:ext cx="36576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09600"/>
            <a:ext cx="36576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3352799"/>
            <a:ext cx="36576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000" y="6297706"/>
            <a:ext cx="1295400" cy="365125"/>
          </a:xfrm>
        </p:spPr>
        <p:txBody>
          <a:bodyPr/>
          <a:lstStyle/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7400" y="6297706"/>
            <a:ext cx="2339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800" y="6297706"/>
            <a:ext cx="443753" cy="365125"/>
          </a:xfrm>
        </p:spPr>
        <p:txBody>
          <a:bodyPr/>
          <a:lstStyle>
            <a:lvl1pPr algn="l">
              <a:defRPr/>
            </a:lvl1pPr>
          </a:lstStyle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949824"/>
            <a:ext cx="7583488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24391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8F1B69E8-23E9-4C1F-AA2B-3C5BA6EDBEAE}" type="datetimeFigureOut">
              <a:rPr lang="en-US" smtClean="0"/>
              <a:t>16-9-30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67400" y="62484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484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382A7F7-08BF-4252-8141-63FB96055BB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  <p:sldLayoutId id="2147484113" r:id="rId12"/>
    <p:sldLayoutId id="2147484114" r:id="rId13"/>
    <p:sldLayoutId id="2147484115" r:id="rId14"/>
    <p:sldLayoutId id="2147484116" r:id="rId15"/>
    <p:sldLayoutId id="2147484117" r:id="rId16"/>
    <p:sldLayoutId id="2147484118" r:id="rId17"/>
    <p:sldLayoutId id="2147484119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4.wmf"/><Relationship Id="rId7" Type="http://schemas.openxmlformats.org/officeDocument/2006/relationships/oleObject" Target="../embeddings/oleObject3.bin"/><Relationship Id="rId8" Type="http://schemas.openxmlformats.org/officeDocument/2006/relationships/oleObject" Target="../embeddings/oleObject4.bin"/><Relationship Id="rId9" Type="http://schemas.openxmlformats.org/officeDocument/2006/relationships/oleObject" Target="../embeddings/oleObject5.bin"/><Relationship Id="rId10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" Target="slide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Relationship Id="rId3" Type="http://schemas.openxmlformats.org/officeDocument/2006/relationships/image" Target="../media/image68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4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0203" y="3205679"/>
            <a:ext cx="5867400" cy="147002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第</a:t>
            </a:r>
            <a:r>
              <a:rPr lang="en-US" altLang="zh-CN" dirty="0" smtClean="0">
                <a:latin typeface="Heiti SC Light"/>
                <a:ea typeface="Heiti SC Light"/>
                <a:cs typeface="Heiti SC Light"/>
              </a:rPr>
              <a:t>1-2</a:t>
            </a:r>
            <a:r>
              <a:rPr lang="zh-CN" altLang="en-US" dirty="0" smtClean="0">
                <a:latin typeface="Heiti SC Light"/>
                <a:ea typeface="Heiti SC Light"/>
                <a:cs typeface="Heiti SC Light"/>
              </a:rPr>
              <a:t>讲、电子商务概述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6568" y="5029200"/>
            <a:ext cx="6777668" cy="851316"/>
          </a:xfrm>
        </p:spPr>
        <p:txBody>
          <a:bodyPr>
            <a:noAutofit/>
          </a:bodyPr>
          <a:lstStyle/>
          <a:p>
            <a:r>
              <a:rPr kumimoji="1" lang="zh-CN" altLang="en-US" sz="1800" dirty="0" smtClean="0">
                <a:latin typeface="Heiti SC Light"/>
                <a:ea typeface="Heiti SC Light"/>
                <a:cs typeface="Heiti SC Light"/>
              </a:rPr>
              <a:t>郑小林</a:t>
            </a:r>
            <a:endParaRPr kumimoji="1" lang="en-US" altLang="zh-CN" sz="1800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sz="1800" dirty="0" smtClean="0">
                <a:latin typeface="Heiti SC Light"/>
                <a:ea typeface="Heiti SC Light"/>
                <a:cs typeface="Heiti SC Light"/>
              </a:rPr>
              <a:t>浙江大学现代服务创新实验室</a:t>
            </a:r>
            <a:endParaRPr kumimoji="1" lang="en-US" altLang="zh-CN" sz="1800" dirty="0" smtClean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113992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Alibaba.com</a:t>
            </a:r>
            <a:endParaRPr kumimoji="1" lang="zh-CN" altLang="en-US" dirty="0"/>
          </a:p>
        </p:txBody>
      </p:sp>
      <p:pic>
        <p:nvPicPr>
          <p:cNvPr id="4" name="图片 3" descr="屏幕快照 2015-11-19 下午11.16.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" y="1678082"/>
            <a:ext cx="8755530" cy="471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5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13447"/>
          </a:xfrm>
        </p:spPr>
        <p:txBody>
          <a:bodyPr/>
          <a:lstStyle/>
          <a:p>
            <a:r>
              <a:rPr kumimoji="1" lang="en-US" altLang="zh-CN" dirty="0" err="1" smtClean="0"/>
              <a:t>ChemNet.com</a:t>
            </a:r>
            <a:endParaRPr kumimoji="1" lang="zh-CN" altLang="en-US" dirty="0"/>
          </a:p>
        </p:txBody>
      </p:sp>
      <p:pic>
        <p:nvPicPr>
          <p:cNvPr id="4" name="图片 3" descr="屏幕快照 2015-11-19 下午11.1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9280"/>
            <a:ext cx="9144000" cy="5748720"/>
          </a:xfrm>
          <a:prstGeom prst="rect">
            <a:avLst/>
          </a:prstGeom>
        </p:spPr>
      </p:pic>
      <p:pic>
        <p:nvPicPr>
          <p:cNvPr id="5" name="图片 4" descr="屏幕快照 2015-11-19 下午11.19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833"/>
            <a:ext cx="9144000" cy="570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0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黑体"/>
                <a:ea typeface="黑体"/>
                <a:cs typeface="黑体"/>
              </a:rPr>
              <a:t>B2B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全流程电子商务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46" y="2387600"/>
            <a:ext cx="8333273" cy="248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8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大宗商品</a:t>
            </a:r>
            <a:r>
              <a:rPr kumimoji="1" lang="en-US" altLang="zh-CN" dirty="0" smtClean="0">
                <a:latin typeface="黑体"/>
                <a:ea typeface="黑体"/>
                <a:cs typeface="黑体"/>
              </a:rPr>
              <a:t>B2B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交易平台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7689" y="1949824"/>
            <a:ext cx="8474200" cy="463782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zh-CN" altLang="en-US" sz="3300" b="1" dirty="0" smtClean="0">
                <a:latin typeface="黑体"/>
                <a:ea typeface="黑体"/>
                <a:cs typeface="黑体"/>
              </a:rPr>
              <a:t>找钢网</a:t>
            </a:r>
            <a:r>
              <a:rPr lang="zh-CN" altLang="en-US" sz="3300" b="1" dirty="0">
                <a:latin typeface="黑体"/>
                <a:ea typeface="黑体"/>
                <a:cs typeface="黑体"/>
              </a:rPr>
              <a:t>、找油网、找塑料网、找化工网、找煤网、找浆纸网、搜布科</a:t>
            </a:r>
            <a:r>
              <a:rPr lang="zh-CN" altLang="en-US" sz="3300" b="1" dirty="0" smtClean="0">
                <a:latin typeface="黑体"/>
                <a:ea typeface="黑体"/>
                <a:cs typeface="黑体"/>
              </a:rPr>
              <a:t>技</a:t>
            </a:r>
            <a:r>
              <a:rPr lang="en-US" altLang="zh-CN" sz="3300" b="1" dirty="0" smtClean="0">
                <a:latin typeface="黑体"/>
                <a:ea typeface="黑体"/>
                <a:cs typeface="黑体"/>
              </a:rPr>
              <a:t>……</a:t>
            </a:r>
          </a:p>
          <a:p>
            <a:pPr>
              <a:lnSpc>
                <a:spcPct val="120000"/>
              </a:lnSpc>
              <a:spcBef>
                <a:spcPts val="800"/>
              </a:spcBef>
            </a:pPr>
            <a:r>
              <a:rPr lang="zh-CN" altLang="en-US" sz="3300" b="1" dirty="0" smtClean="0">
                <a:latin typeface="黑体"/>
                <a:ea typeface="黑体"/>
                <a:cs typeface="黑体"/>
              </a:rPr>
              <a:t>找钢网</a:t>
            </a:r>
            <a:endParaRPr lang="en-US" altLang="zh-CN" sz="3300" b="1" dirty="0" smtClean="0">
              <a:latin typeface="黑体"/>
              <a:ea typeface="黑体"/>
              <a:cs typeface="黑体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已经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与全国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70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多家钢厂展开合作，除上海总部外，相继在全国各地成立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22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个分公司，正在形成覆盖全中国的钢材分销网络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。</a:t>
            </a:r>
            <a:endParaRPr lang="en-US" altLang="zh-CN" sz="2800" b="1" dirty="0" smtClean="0">
              <a:latin typeface="黑体"/>
              <a:ea typeface="黑体"/>
              <a:cs typeface="黑体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lang="en-US" altLang="zh-CN" sz="2800" b="1" dirty="0" smtClean="0">
                <a:latin typeface="黑体"/>
                <a:ea typeface="黑体"/>
                <a:cs typeface="黑体"/>
              </a:rPr>
              <a:t>2014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年，找钢网共计完成交易总吨位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2042.5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万吨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交易总额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688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亿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)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，较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2013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年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431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万吨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(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交易总额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153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亿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)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提高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374%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。</a:t>
            </a:r>
            <a:endParaRPr lang="en-US" altLang="zh-CN" sz="2800" b="1" dirty="0" smtClean="0">
              <a:latin typeface="黑体"/>
              <a:ea typeface="黑体"/>
              <a:cs typeface="黑体"/>
            </a:endParaRPr>
          </a:p>
          <a:p>
            <a:pPr lvl="1">
              <a:lnSpc>
                <a:spcPct val="120000"/>
              </a:lnSpc>
              <a:spcBef>
                <a:spcPts val="800"/>
              </a:spcBef>
            </a:pPr>
            <a:r>
              <a:rPr lang="en-US" altLang="zh-CN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2015</a:t>
            </a:r>
            <a:r>
              <a:rPr lang="zh-CN" altLang="en-US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年</a:t>
            </a:r>
            <a:r>
              <a:rPr lang="en-US" altLang="zh-CN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月，找钢网获得由</a:t>
            </a:r>
            <a:r>
              <a:rPr lang="en-US" altLang="zh-CN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IDG</a:t>
            </a:r>
            <a:r>
              <a:rPr lang="zh-CN" altLang="en-US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、华晟资本联合领投，雄牛资本、红杉资本、经纬中国跟投的</a:t>
            </a:r>
            <a:r>
              <a:rPr lang="en-US" altLang="zh-CN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亿美元</a:t>
            </a:r>
            <a:r>
              <a:rPr lang="en-US" altLang="zh-CN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D</a:t>
            </a:r>
            <a:r>
              <a:rPr lang="zh-CN" altLang="en-US" sz="28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轮投资。</a:t>
            </a:r>
          </a:p>
        </p:txBody>
      </p:sp>
    </p:spTree>
    <p:extLst>
      <p:ext uri="{BB962C8B-B14F-4D97-AF65-F5344CB8AC3E}">
        <p14:creationId xmlns:p14="http://schemas.microsoft.com/office/powerpoint/2010/main" val="293327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57234"/>
          </a:xfrm>
        </p:spPr>
        <p:txBody>
          <a:bodyPr/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找钢网（</a:t>
            </a:r>
            <a:r>
              <a:rPr kumimoji="1" lang="en-US" altLang="zh-CN" dirty="0" err="1" smtClean="0">
                <a:latin typeface="黑体"/>
                <a:ea typeface="黑体"/>
                <a:cs typeface="黑体"/>
              </a:rPr>
              <a:t>zhaogang.com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）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5" name="内容占位符 4" descr="屏幕快照 2016-09-28 下午11.52.26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7" b="-2058"/>
          <a:stretch/>
        </p:blipFill>
        <p:spPr>
          <a:xfrm>
            <a:off x="220663" y="1693333"/>
            <a:ext cx="8686270" cy="5217459"/>
          </a:xfrm>
        </p:spPr>
      </p:pic>
    </p:spTree>
    <p:extLst>
      <p:ext uri="{BB962C8B-B14F-4D97-AF65-F5344CB8AC3E}">
        <p14:creationId xmlns:p14="http://schemas.microsoft.com/office/powerpoint/2010/main" val="45629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Garamond" charset="0"/>
              <a:ea typeface="宋体" charset="0"/>
            </a:endParaRPr>
          </a:p>
        </p:txBody>
      </p:sp>
      <p:pic>
        <p:nvPicPr>
          <p:cNvPr id="2" name="内容占位符 1" descr="屏幕快照 2015-09-17 下午1.20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08" r="-17308"/>
          <a:stretch>
            <a:fillRect/>
          </a:stretch>
        </p:blipFill>
        <p:spPr>
          <a:xfrm>
            <a:off x="-900608" y="260648"/>
            <a:ext cx="11136200" cy="6130925"/>
          </a:xfrm>
        </p:spPr>
      </p:pic>
      <p:sp>
        <p:nvSpPr>
          <p:cNvPr id="130051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93BE6A04-EC7E-6A43-BCC5-8E49319535D9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30052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AF021FFD-7D3B-4740-9EB9-A5F745B4AC26}" type="slidenum">
              <a:rPr lang="en-US" altLang="zh-CN" sz="1200" b="0">
                <a:latin typeface="Garamond" charset="0"/>
              </a:rPr>
              <a:pPr/>
              <a:t>15</a:t>
            </a:fld>
            <a:endParaRPr lang="en-US" altLang="zh-CN" sz="1200" b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18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418EFDB7-E415-8541-9B38-829F72E35D31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320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96D8CC5-7817-7B48-9853-8FA696E19540}" type="slidenum">
              <a:rPr lang="en-US" altLang="zh-CN" sz="1200" b="0">
                <a:latin typeface="Garamond" charset="0"/>
              </a:rPr>
              <a:pPr/>
              <a:t>16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Garamond" charset="0"/>
              <a:ea typeface="宋体" charset="0"/>
            </a:endParaRPr>
          </a:p>
        </p:txBody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en-US">
              <a:latin typeface="Arial" charset="0"/>
              <a:ea typeface="宋体" charset="0"/>
            </a:endParaRPr>
          </a:p>
        </p:txBody>
      </p:sp>
      <p:pic>
        <p:nvPicPr>
          <p:cNvPr id="2" name="图片 1" descr="屏幕快照 2015-09-17 下午1.22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3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3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5" y="295833"/>
            <a:ext cx="7389755" cy="62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97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A1141B7D-18BB-D443-A38F-0FE52FCA7CEE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35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2393911-A251-B240-AD5B-BF7E887F5DEE}" type="slidenum">
              <a:rPr lang="en-US" altLang="zh-CN" sz="1200" b="0">
                <a:latin typeface="Garamond" charset="0"/>
              </a:rPr>
              <a:pPr/>
              <a:t>18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黑体"/>
                <a:ea typeface="黑体"/>
                <a:cs typeface="黑体"/>
              </a:rPr>
              <a:t>（3）C2C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类电子商务</a:t>
            </a:r>
          </a:p>
        </p:txBody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8138" y="1949823"/>
            <a:ext cx="8483751" cy="4659219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  <a:spcAft>
                <a:spcPts val="600"/>
              </a:spcAft>
            </a:pPr>
            <a:r>
              <a:rPr lang="en-US" altLang="zh-CN" sz="2800" b="1" dirty="0" smtClean="0">
                <a:latin typeface="Arial" charset="0"/>
                <a:ea typeface="宋体" charset="0"/>
              </a:rPr>
              <a:t>C2C</a:t>
            </a:r>
            <a:r>
              <a:rPr lang="zh-CN" altLang="en-US" sz="2800" b="1" dirty="0" smtClean="0">
                <a:latin typeface="Arial" charset="0"/>
                <a:ea typeface="宋体" charset="0"/>
              </a:rPr>
              <a:t>就是用户利用第三方电子商务</a:t>
            </a:r>
            <a:r>
              <a:rPr lang="zh-CN" altLang="en-US" sz="2800" b="1" dirty="0">
                <a:latin typeface="Arial" charset="0"/>
                <a:ea typeface="宋体" charset="0"/>
              </a:rPr>
              <a:t>平台，以免费或比较少的费用在网络平台上销售自己的</a:t>
            </a:r>
            <a:r>
              <a:rPr lang="zh-CN" altLang="en-US" sz="2800" b="1" dirty="0" smtClean="0">
                <a:latin typeface="Arial" charset="0"/>
                <a:ea typeface="宋体" charset="0"/>
              </a:rPr>
              <a:t>商品。</a:t>
            </a:r>
            <a:endParaRPr lang="zh-CN" altLang="en-US" sz="2800" b="1" dirty="0">
              <a:latin typeface="Arial" charset="0"/>
              <a:ea typeface="宋体" charset="0"/>
            </a:endParaRPr>
          </a:p>
          <a:p>
            <a:pPr eaLnBrk="1" hangingPunct="1">
              <a:lnSpc>
                <a:spcPct val="120000"/>
              </a:lnSpc>
              <a:spcAft>
                <a:spcPts val="600"/>
              </a:spcAft>
            </a:pPr>
            <a:r>
              <a:rPr lang="zh-CN" altLang="en-US" sz="2800" b="1" dirty="0">
                <a:latin typeface="Arial" charset="0"/>
                <a:ea typeface="宋体" charset="0"/>
              </a:rPr>
              <a:t>在</a:t>
            </a:r>
            <a:r>
              <a:rPr lang="en-US" altLang="zh-CN" sz="2800" b="1" dirty="0">
                <a:latin typeface="Arial" charset="0"/>
                <a:ea typeface="宋体" charset="0"/>
              </a:rPr>
              <a:t>C2C</a:t>
            </a:r>
            <a:r>
              <a:rPr lang="zh-CN" altLang="en-US" sz="2800" b="1" dirty="0">
                <a:latin typeface="Arial" charset="0"/>
                <a:ea typeface="宋体" charset="0"/>
              </a:rPr>
              <a:t>电子商务中，消费者在电子商务平台网站中提供自己的商品，将此商品进行拍卖或者销售，</a:t>
            </a:r>
            <a:r>
              <a:rPr lang="zh-CN" altLang="en-US" sz="2800" b="1" dirty="0">
                <a:solidFill>
                  <a:srgbClr val="FF0000"/>
                </a:solidFill>
                <a:latin typeface="Arial" charset="0"/>
                <a:ea typeface="宋体" charset="0"/>
              </a:rPr>
              <a:t>并借助电子商务平台提供的目录、搜索引擎与结算交易的功能，使产品能够方便的展示、发现与</a:t>
            </a:r>
            <a:r>
              <a:rPr lang="zh-CN" altLang="en-US" sz="2800" b="1" dirty="0" smtClean="0">
                <a:solidFill>
                  <a:srgbClr val="FF0000"/>
                </a:solidFill>
                <a:latin typeface="Arial" charset="0"/>
                <a:ea typeface="宋体" charset="0"/>
              </a:rPr>
              <a:t>交易</a:t>
            </a:r>
            <a:r>
              <a:rPr lang="zh-CN" altLang="en-US" sz="2800" b="1" dirty="0">
                <a:latin typeface="Arial" charset="0"/>
                <a:ea typeface="宋体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75262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日期占位符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FC7866A-85C7-2B49-BD04-84A563511415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3619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E30284E-0D52-F64E-87B8-A09F2BFA70DF}" type="slidenum">
              <a:rPr lang="en-US" altLang="zh-CN" sz="1200" b="0">
                <a:latin typeface="Garamond" charset="0"/>
              </a:rPr>
              <a:pPr/>
              <a:t>19</a:t>
            </a:fld>
            <a:endParaRPr lang="en-US" altLang="zh-CN" sz="1200" b="0">
              <a:latin typeface="Garamond" charset="0"/>
            </a:endParaRPr>
          </a:p>
        </p:txBody>
      </p:sp>
      <p:pic>
        <p:nvPicPr>
          <p:cNvPr id="3" name="图片 2" descr="屏幕快照 2015-11-23 下午12.21.2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49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68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四、电子商务服务模式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28066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3200" b="1" dirty="0" smtClean="0">
                <a:latin typeface="Heiti SC Light"/>
                <a:ea typeface="Heiti SC Light"/>
                <a:cs typeface="Heiti SC Light"/>
              </a:rPr>
              <a:t>传统电子商务模式——根据交易对象划分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B2C  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（</a:t>
            </a: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Amazon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，当当</a:t>
            </a: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,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天猫，京东</a:t>
            </a: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……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）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B2B   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（</a:t>
            </a:r>
            <a:r>
              <a:rPr kumimoji="1" lang="en-US" altLang="zh-CN" sz="2800" b="1" dirty="0" err="1" smtClean="0">
                <a:latin typeface="Heiti SC Light"/>
                <a:ea typeface="Heiti SC Light"/>
                <a:cs typeface="Heiti SC Light"/>
              </a:rPr>
              <a:t>Alibaba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，生意宝</a:t>
            </a: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……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）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C2C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 （</a:t>
            </a: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eBay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、淘宝</a:t>
            </a: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……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）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G2B </a:t>
            </a:r>
            <a:r>
              <a:rPr kumimoji="1" lang="en-US" altLang="zh-CN" sz="2800" b="1" dirty="0">
                <a:latin typeface="Heiti SC Light"/>
                <a:ea typeface="Heiti SC Light"/>
                <a:cs typeface="Heiti SC Light"/>
              </a:rPr>
              <a:t> 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（中国政府采购网</a:t>
            </a: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…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）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P2P   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（</a:t>
            </a:r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KAZA……</a:t>
            </a:r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）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8454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300"/>
            <a:ext cx="6400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7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B5A7A7E5-742C-924A-8637-1317178ED1B8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1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C5A0523-136E-D242-861B-FFFB2EC534A9}" type="slidenum">
              <a:rPr lang="en-US" altLang="zh-CN" sz="1200" b="0">
                <a:latin typeface="Garamond" charset="0"/>
              </a:rPr>
              <a:pPr/>
              <a:t>21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029575" cy="93653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黑体"/>
                <a:ea typeface="黑体"/>
                <a:cs typeface="黑体"/>
              </a:rPr>
              <a:t>（4）G2B</a:t>
            </a:r>
            <a:r>
              <a:rPr lang="zh-CN" altLang="en-US" dirty="0">
                <a:latin typeface="黑体"/>
                <a:ea typeface="黑体"/>
                <a:cs typeface="黑体"/>
              </a:rPr>
              <a:t>类电子商务 </a:t>
            </a:r>
          </a:p>
        </p:txBody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213" y="1762101"/>
            <a:ext cx="8578850" cy="4537075"/>
          </a:xfrm>
        </p:spPr>
        <p:txBody>
          <a:bodyPr/>
          <a:lstStyle/>
          <a:p>
            <a:pPr marL="571500" indent="-571500" eaLnBrk="1" hangingPunct="1">
              <a:lnSpc>
                <a:spcPct val="110000"/>
              </a:lnSpc>
              <a:buFont typeface="Wingdings" charset="0"/>
              <a:buNone/>
            </a:pPr>
            <a:r>
              <a:rPr lang="zh-CN" altLang="en-US" sz="2600" b="1" dirty="0">
                <a:latin typeface="宋体" charset="0"/>
                <a:ea typeface="宋体" charset="0"/>
              </a:rPr>
              <a:t>       这一类的电子商务主要是配合政府电子政务的展开而进行的，目的就是为了提高政府在企业管理上的效率和降低管理成本。其主要的内容也就是政府对企业进行管理的各个机构所管辖的领域，例如</a:t>
            </a:r>
            <a:r>
              <a:rPr lang="en-US" altLang="zh-CN" sz="2600" b="1" dirty="0">
                <a:latin typeface="宋体" charset="0"/>
                <a:ea typeface="宋体" charset="0"/>
              </a:rPr>
              <a:t>;</a:t>
            </a:r>
          </a:p>
          <a:p>
            <a:pPr marL="1028700" lvl="1" indent="-455613" eaLnBrk="1" hangingPunct="1">
              <a:lnSpc>
                <a:spcPct val="110000"/>
              </a:lnSpc>
            </a:pPr>
            <a:r>
              <a:rPr lang="zh-CN" altLang="en-US" sz="2200" b="1" dirty="0">
                <a:latin typeface="宋体" charset="0"/>
                <a:ea typeface="宋体" charset="0"/>
              </a:rPr>
              <a:t>财税系统的税务申报和征收管理；</a:t>
            </a:r>
          </a:p>
          <a:p>
            <a:pPr marL="1028700" lvl="1" indent="-455613" eaLnBrk="1" hangingPunct="1">
              <a:lnSpc>
                <a:spcPct val="110000"/>
              </a:lnSpc>
            </a:pPr>
            <a:r>
              <a:rPr lang="zh-CN" altLang="en-US" sz="2200" b="1" dirty="0">
                <a:latin typeface="宋体" charset="0"/>
                <a:ea typeface="宋体" charset="0"/>
              </a:rPr>
              <a:t>公安部门对部分特许经营企业的许可证管理；</a:t>
            </a:r>
          </a:p>
          <a:p>
            <a:pPr marL="1028700" lvl="1" indent="-455613" eaLnBrk="1" hangingPunct="1">
              <a:lnSpc>
                <a:spcPct val="110000"/>
              </a:lnSpc>
            </a:pPr>
            <a:r>
              <a:rPr lang="zh-CN" altLang="en-US" sz="2200" b="1" dirty="0">
                <a:latin typeface="宋体" charset="0"/>
                <a:ea typeface="宋体" charset="0"/>
              </a:rPr>
              <a:t>环保部门对企业的排污和绿化的管理；</a:t>
            </a:r>
          </a:p>
          <a:p>
            <a:pPr marL="1028700" lvl="1" indent="-455613" eaLnBrk="1" hangingPunct="1">
              <a:lnSpc>
                <a:spcPct val="110000"/>
              </a:lnSpc>
            </a:pPr>
            <a:r>
              <a:rPr lang="zh-CN" altLang="en-US" sz="2200" b="1" dirty="0">
                <a:latin typeface="宋体" charset="0"/>
                <a:ea typeface="宋体" charset="0"/>
              </a:rPr>
              <a:t>社会保障部门对企业四金缴纳的管理</a:t>
            </a:r>
            <a:r>
              <a:rPr lang="en-US" altLang="zh-CN" sz="2200" b="1" dirty="0">
                <a:latin typeface="宋体" charset="0"/>
                <a:ea typeface="宋体" charset="0"/>
              </a:rPr>
              <a:t>; </a:t>
            </a:r>
          </a:p>
          <a:p>
            <a:pPr marL="1028700" lvl="1" indent="-455613" eaLnBrk="1" hangingPunct="1">
              <a:lnSpc>
                <a:spcPct val="110000"/>
              </a:lnSpc>
            </a:pPr>
            <a:r>
              <a:rPr lang="zh-CN" altLang="en-US" sz="2200" b="1" dirty="0">
                <a:latin typeface="宋体" charset="0"/>
                <a:ea typeface="宋体" charset="0"/>
              </a:rPr>
              <a:t>政府采购</a:t>
            </a:r>
            <a:r>
              <a:rPr lang="en-US" altLang="zh-CN" sz="2200" b="1" dirty="0">
                <a:latin typeface="宋体" charset="0"/>
                <a:ea typeface="宋体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0269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日期占位符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748A182D-B799-B74C-A18E-6536FE86846C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233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EA80E7F-68BF-474D-AD87-86A8BBEACB95}" type="slidenum">
              <a:rPr lang="en-US" altLang="zh-CN" sz="1200" b="0">
                <a:latin typeface="Garamond" charset="0"/>
              </a:rPr>
              <a:pPr/>
              <a:t>22</a:t>
            </a:fld>
            <a:endParaRPr lang="en-US" altLang="zh-CN" sz="1200" b="0">
              <a:latin typeface="Garamond" charset="0"/>
            </a:endParaRPr>
          </a:p>
        </p:txBody>
      </p:sp>
      <p:pic>
        <p:nvPicPr>
          <p:cNvPr id="2" name="图片 1" descr="屏幕快照 2015-09-16 上午11.46.3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00"/>
            <a:ext cx="9144000" cy="5987530"/>
          </a:xfrm>
          <a:prstGeom prst="rect">
            <a:avLst/>
          </a:prstGeom>
        </p:spPr>
      </p:pic>
      <p:pic>
        <p:nvPicPr>
          <p:cNvPr id="3" name="图片 2" descr="屏幕快照 2015-09-16 上午11.46.4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79435"/>
          </a:xfrm>
          <a:prstGeom prst="rect">
            <a:avLst/>
          </a:prstGeom>
        </p:spPr>
      </p:pic>
      <p:pic>
        <p:nvPicPr>
          <p:cNvPr id="4" name="图片 3" descr="屏幕快照 2015-09-16 上午11.47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" y="200353"/>
            <a:ext cx="9144000" cy="66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4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A1E3C820-4DCA-4C4C-92F7-B3A7239E29FC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3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67EC273D-D8B5-A84A-BC07-320240F37268}" type="slidenum">
              <a:rPr lang="en-US" altLang="zh-CN" sz="1200" b="0">
                <a:latin typeface="Garamond" charset="0"/>
              </a:rPr>
              <a:pPr/>
              <a:t>23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黑体"/>
                <a:ea typeface="黑体"/>
                <a:cs typeface="黑体"/>
              </a:rPr>
              <a:t>(5)P2P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电子服务</a:t>
            </a:r>
            <a:endParaRPr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56" y="1949824"/>
            <a:ext cx="8255895" cy="4459244"/>
          </a:xfrm>
        </p:spPr>
        <p:txBody>
          <a:bodyPr>
            <a:no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Arial" charset="0"/>
                <a:ea typeface="宋体" charset="0"/>
              </a:rPr>
              <a:t>P2P</a:t>
            </a:r>
            <a:r>
              <a:rPr lang="zh-CN" altLang="en-US" sz="2800" b="1" dirty="0">
                <a:latin typeface="Arial" charset="0"/>
                <a:ea typeface="宋体" charset="0"/>
              </a:rPr>
              <a:t>技术使得</a:t>
            </a:r>
            <a:r>
              <a:rPr lang="en-US" altLang="zh-CN" sz="2800" b="1" dirty="0">
                <a:latin typeface="Arial" charset="0"/>
                <a:ea typeface="宋体" charset="0"/>
              </a:rPr>
              <a:t>Internet</a:t>
            </a:r>
            <a:r>
              <a:rPr lang="zh-CN" altLang="en-US" sz="2800" b="1" dirty="0">
                <a:latin typeface="Arial" charset="0"/>
                <a:ea typeface="宋体" charset="0"/>
              </a:rPr>
              <a:t>使用者可以直接与其它使用者共享档案或电脑资源，不再需要通过中央的网站主机协助 </a:t>
            </a:r>
            <a:r>
              <a:rPr lang="zh-CN" altLang="en-US" sz="2800" b="1" dirty="0" smtClean="0">
                <a:latin typeface="Arial" charset="0"/>
                <a:ea typeface="宋体" charset="0"/>
              </a:rPr>
              <a:t>;</a:t>
            </a:r>
            <a:endParaRPr lang="zh-CN" altLang="en-US" sz="2800" b="1" dirty="0">
              <a:latin typeface="Arial" charset="0"/>
              <a:ea typeface="宋体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 err="1">
                <a:solidFill>
                  <a:schemeClr val="hlink"/>
                </a:solidFill>
                <a:latin typeface="Arial" charset="0"/>
                <a:ea typeface="宋体" charset="0"/>
              </a:rPr>
              <a:t>Napster.com</a:t>
            </a:r>
            <a:r>
              <a:rPr lang="zh-CN" altLang="en-US" sz="2800" b="1" dirty="0">
                <a:latin typeface="Arial" charset="0"/>
                <a:ea typeface="宋体" charset="0"/>
              </a:rPr>
              <a:t>也许是点对点电子商务中最为著名的例子，它建立了一个让</a:t>
            </a:r>
            <a:r>
              <a:rPr lang="en-US" altLang="zh-CN" sz="2800" b="1" dirty="0">
                <a:latin typeface="Arial" charset="0"/>
                <a:ea typeface="宋体" charset="0"/>
              </a:rPr>
              <a:t>Internet</a:t>
            </a:r>
            <a:r>
              <a:rPr lang="zh-CN" altLang="en-US" sz="2800" b="1" dirty="0">
                <a:latin typeface="Arial" charset="0"/>
                <a:ea typeface="宋体" charset="0"/>
              </a:rPr>
              <a:t>使用者能寻找并分享在线音乐文件的应用程序，直到2001年因为一连串的负面诉讼而完全结束所有商务 .</a:t>
            </a:r>
          </a:p>
        </p:txBody>
      </p:sp>
    </p:spTree>
    <p:extLst>
      <p:ext uri="{BB962C8B-B14F-4D97-AF65-F5344CB8AC3E}">
        <p14:creationId xmlns:p14="http://schemas.microsoft.com/office/powerpoint/2010/main" val="354072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日期占位符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6B6C8B34-AEEC-294A-98B3-A7B7F923B13C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438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AD4D5B1-ABA1-4F44-9839-FBFA87FB9CC8}" type="slidenum">
              <a:rPr lang="en-US" altLang="zh-CN" sz="1200" b="0">
                <a:latin typeface="Garamond" charset="0"/>
              </a:rPr>
              <a:pPr/>
              <a:t>24</a:t>
            </a:fld>
            <a:endParaRPr lang="en-US" altLang="zh-CN" sz="1200" b="0">
              <a:latin typeface="Garamond" charset="0"/>
            </a:endParaRPr>
          </a:p>
        </p:txBody>
      </p:sp>
      <p:pic>
        <p:nvPicPr>
          <p:cNvPr id="144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82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EF8D76F-988D-8545-9A47-18B04A718109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6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9FA6BE5-3D3B-984D-B92C-652CC0349F75}" type="slidenum">
              <a:rPr lang="en-US" altLang="zh-CN" sz="1200" b="0">
                <a:latin typeface="Garamond" charset="0"/>
              </a:rPr>
              <a:pPr/>
              <a:t>25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6435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029575" cy="70167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黑体"/>
                <a:ea typeface="黑体"/>
                <a:cs typeface="黑体"/>
              </a:rPr>
              <a:t>P2P</a:t>
            </a:r>
            <a:r>
              <a:rPr lang="zh-CN" altLang="en-US" dirty="0">
                <a:latin typeface="黑体"/>
                <a:ea typeface="黑体"/>
                <a:cs typeface="黑体"/>
              </a:rPr>
              <a:t>电子商务</a:t>
            </a:r>
          </a:p>
        </p:txBody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845335"/>
            <a:ext cx="8229600" cy="4763708"/>
          </a:xfrm>
        </p:spPr>
        <p:txBody>
          <a:bodyPr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Arial" charset="0"/>
                <a:ea typeface="宋体" charset="0"/>
              </a:rPr>
              <a:t>P2P</a:t>
            </a:r>
            <a:r>
              <a:rPr lang="zh-CN" altLang="en-US" sz="2800" b="1" dirty="0">
                <a:latin typeface="Arial" charset="0"/>
                <a:ea typeface="宋体" charset="0"/>
              </a:rPr>
              <a:t>的挑战:安全性和隐私、效能和带宽、跨平台沟通、复杂性、网络联机</a:t>
            </a:r>
            <a:r>
              <a:rPr lang="zh-CN" altLang="en-US" sz="2800" b="1" dirty="0" smtClean="0">
                <a:latin typeface="Arial" charset="0"/>
                <a:ea typeface="宋体" charset="0"/>
              </a:rPr>
              <a:t>等</a:t>
            </a:r>
            <a:endParaRPr lang="zh-CN" altLang="en-US" sz="2800" b="1" dirty="0">
              <a:latin typeface="Arial" charset="0"/>
              <a:ea typeface="宋体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Arial" charset="0"/>
                <a:ea typeface="宋体" charset="0"/>
              </a:rPr>
              <a:t>P2P</a:t>
            </a:r>
            <a:r>
              <a:rPr lang="zh-CN" altLang="en-US" sz="2800" b="1" dirty="0">
                <a:latin typeface="Arial" charset="0"/>
                <a:ea typeface="宋体" charset="0"/>
              </a:rPr>
              <a:t>模式，使得整个计算机的领域不再由中央控制，而且为了全体的利益使得资源最大化</a:t>
            </a:r>
            <a:r>
              <a:rPr lang="zh-CN" altLang="en-US" sz="2800" b="1" dirty="0" smtClean="0">
                <a:latin typeface="Arial" charset="0"/>
                <a:ea typeface="宋体" charset="0"/>
              </a:rPr>
              <a:t>。</a:t>
            </a:r>
            <a:endParaRPr lang="zh-CN" altLang="en-US" sz="2800" b="1" dirty="0">
              <a:latin typeface="Arial" charset="0"/>
              <a:ea typeface="宋体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b="1" dirty="0">
                <a:latin typeface="Arial" charset="0"/>
                <a:ea typeface="宋体" charset="0"/>
              </a:rPr>
              <a:t>P2P（Peer-to-Peer）</a:t>
            </a:r>
            <a:r>
              <a:rPr lang="zh-CN" altLang="en-US" sz="2800" b="1" dirty="0">
                <a:latin typeface="Arial" charset="0"/>
                <a:ea typeface="宋体" charset="0"/>
              </a:rPr>
              <a:t>的技术为网络世界带来了革命性的影响，挟带着资源运用最大化、直接动作，和资源共享的</a:t>
            </a:r>
            <a:r>
              <a:rPr lang="zh-CN" altLang="en-US" sz="2800" b="1" dirty="0" smtClean="0">
                <a:latin typeface="Arial" charset="0"/>
                <a:ea typeface="宋体" charset="0"/>
              </a:rPr>
              <a:t>潜力.</a:t>
            </a:r>
            <a:endParaRPr lang="zh-CN" altLang="en-US" sz="2800" b="1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90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Heiti SC Light"/>
                <a:ea typeface="Heiti SC Light"/>
                <a:cs typeface="Heiti SC Light"/>
              </a:rPr>
              <a:t>四、新兴电子商务模式</a:t>
            </a:r>
            <a:endParaRPr kumimoji="1"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9463" y="1949823"/>
            <a:ext cx="7583488" cy="443416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en-US" sz="3200" b="1" dirty="0" smtClean="0"/>
              <a:t>新兴电子商务模式</a:t>
            </a:r>
          </a:p>
          <a:p>
            <a:pPr lvl="1"/>
            <a:r>
              <a:rPr kumimoji="1" lang="zh-CN" altLang="en-US" sz="2800" b="1" dirty="0" smtClean="0"/>
              <a:t>移动电商</a:t>
            </a:r>
            <a:endParaRPr kumimoji="1" lang="en-US" altLang="zh-CN" sz="2800" b="1" dirty="0" smtClean="0"/>
          </a:p>
          <a:p>
            <a:pPr lvl="1"/>
            <a:r>
              <a:rPr kumimoji="1" lang="en-US" altLang="zh-CN" sz="2800" b="1" dirty="0" smtClean="0"/>
              <a:t>C2B</a:t>
            </a:r>
          </a:p>
          <a:p>
            <a:pPr lvl="1"/>
            <a:r>
              <a:rPr kumimoji="1" lang="en-US" altLang="zh-CN" sz="2800" b="1" dirty="0" smtClean="0"/>
              <a:t>O2O      </a:t>
            </a:r>
            <a:endParaRPr kumimoji="1" lang="en-US" altLang="zh-CN" sz="2800" b="1" dirty="0"/>
          </a:p>
          <a:p>
            <a:pPr lvl="1"/>
            <a:r>
              <a:rPr kumimoji="1" lang="zh-CN" altLang="en-US" sz="2800" b="1" dirty="0" smtClean="0"/>
              <a:t>跨境电商</a:t>
            </a:r>
            <a:endParaRPr kumimoji="1" lang="en-US" altLang="zh-CN" sz="2800" b="1" dirty="0" smtClean="0"/>
          </a:p>
          <a:p>
            <a:pPr lvl="1"/>
            <a:r>
              <a:rPr kumimoji="1" lang="zh-CN" altLang="en-US" sz="2800" b="1" dirty="0" smtClean="0"/>
              <a:t>农村电商</a:t>
            </a:r>
            <a:endParaRPr kumimoji="1" lang="en-US" altLang="zh-CN" sz="2800" b="1" dirty="0" smtClean="0"/>
          </a:p>
          <a:p>
            <a:pPr lvl="1"/>
            <a:r>
              <a:rPr kumimoji="1" lang="en-US" altLang="zh-CN" sz="2800" b="1" dirty="0"/>
              <a:t> </a:t>
            </a:r>
            <a:r>
              <a:rPr kumimoji="1" lang="en-US" altLang="zh-CN" sz="2800" b="1" dirty="0" smtClean="0"/>
              <a:t>……</a:t>
            </a:r>
          </a:p>
          <a:p>
            <a:r>
              <a:rPr kumimoji="1" lang="zh-CN" altLang="en-US" sz="3200" b="1" dirty="0" smtClean="0">
                <a:latin typeface="黑体"/>
                <a:ea typeface="黑体"/>
                <a:cs typeface="黑体"/>
              </a:rPr>
              <a:t>二次出发模式</a:t>
            </a:r>
            <a:endParaRPr kumimoji="1" lang="en-US" altLang="zh-CN" sz="3200" b="1" dirty="0" smtClean="0">
              <a:latin typeface="黑体"/>
              <a:ea typeface="黑体"/>
              <a:cs typeface="黑体"/>
            </a:endParaRPr>
          </a:p>
          <a:p>
            <a:pPr lvl="1"/>
            <a:r>
              <a:rPr kumimoji="1" lang="zh-CN" altLang="en-US" sz="2800" b="1" dirty="0" smtClean="0">
                <a:latin typeface="黑体"/>
                <a:ea typeface="黑体"/>
                <a:cs typeface="黑体"/>
              </a:rPr>
              <a:t>行业（垂直）</a:t>
            </a:r>
            <a:r>
              <a:rPr kumimoji="1" lang="en-US" altLang="zh-CN" sz="2800" b="1" dirty="0" smtClean="0">
                <a:latin typeface="黑体"/>
                <a:ea typeface="黑体"/>
                <a:cs typeface="黑体"/>
              </a:rPr>
              <a:t>B2B</a:t>
            </a:r>
            <a:endParaRPr kumimoji="1" lang="zh-CN" altLang="en-US" sz="2800" b="1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899914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C9558164-E895-6E49-9456-48DCFC5F90A5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8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3C1D632-D9C0-9647-B981-22788103BE4C}" type="slidenum">
              <a:rPr lang="en-US" altLang="zh-CN" sz="1200" b="0">
                <a:latin typeface="Garamond" charset="0"/>
              </a:rPr>
              <a:pPr/>
              <a:t>27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404813"/>
            <a:ext cx="7940675" cy="70167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微软雅黑"/>
                <a:ea typeface="微软雅黑"/>
                <a:cs typeface="微软雅黑"/>
              </a:rPr>
              <a:t>(1)</a:t>
            </a:r>
            <a:r>
              <a:rPr lang="zh-CN" altLang="en-US" dirty="0">
                <a:latin typeface="微软雅黑"/>
                <a:ea typeface="微软雅黑"/>
                <a:cs typeface="微软雅黑"/>
              </a:rPr>
              <a:t>移动电子商务</a:t>
            </a:r>
          </a:p>
        </p:txBody>
      </p:sp>
      <p:pic>
        <p:nvPicPr>
          <p:cNvPr id="148485" name="内容占位符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99" y="0"/>
            <a:ext cx="2784475" cy="1649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789"/>
            <a:ext cx="9144000" cy="550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E05064-0140-0C4B-9830-07635E7B0A7B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C15E3-924B-FC45-BDFD-5BB6BD94960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43000"/>
            <a:ext cx="8641862" cy="43035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03200"/>
            <a:ext cx="50038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0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黑体"/>
                <a:ea typeface="黑体"/>
                <a:cs typeface="黑体"/>
              </a:rPr>
              <a:t>移动电子商务产业链</a:t>
            </a:r>
            <a:endParaRPr kumimoji="1" lang="zh-CN" altLang="en-US" b="1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5" y="2043760"/>
            <a:ext cx="7543916" cy="38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1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36DDCC2-17EA-2D41-8E19-8B3135854B2E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105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2F70D77-7C50-8044-BFB1-EA503450DE33}" type="slidenum">
              <a:rPr lang="en-US" altLang="zh-CN" sz="1200" b="0">
                <a:latin typeface="Garamond" charset="0"/>
              </a:rPr>
              <a:pPr/>
              <a:t>3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>
          <a:xfrm>
            <a:off x="503238" y="404813"/>
            <a:ext cx="8029575" cy="701675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Times New Roman" charset="0"/>
                <a:ea typeface="宋体" charset="0"/>
              </a:rPr>
              <a:t>（1）B2C</a:t>
            </a:r>
            <a:r>
              <a:rPr lang="zh-CN" altLang="en-US" sz="3200" b="1" dirty="0">
                <a:latin typeface="Times New Roman" charset="0"/>
                <a:ea typeface="宋体" charset="0"/>
              </a:rPr>
              <a:t>（</a:t>
            </a:r>
            <a:r>
              <a:rPr lang="en-US" altLang="zh-CN" sz="3200" b="1" dirty="0">
                <a:latin typeface="Times New Roman" charset="0"/>
                <a:ea typeface="宋体" charset="0"/>
              </a:rPr>
              <a:t>Business-Consumer</a:t>
            </a:r>
            <a:r>
              <a:rPr lang="zh-CN" altLang="en-US" sz="3200" b="1" dirty="0">
                <a:latin typeface="Times New Roman" charset="0"/>
                <a:ea typeface="宋体" charset="0"/>
              </a:rPr>
              <a:t>）</a:t>
            </a:r>
            <a:r>
              <a:rPr lang="zh-CN" altLang="en-US" sz="3200" b="1" dirty="0">
                <a:latin typeface="宋体" charset="0"/>
                <a:ea typeface="宋体" charset="0"/>
              </a:rPr>
              <a:t>电子商务</a:t>
            </a:r>
            <a:r>
              <a:rPr lang="zh-CN" altLang="en-US" sz="3200" b="1" dirty="0">
                <a:latin typeface="Garamond" charset="0"/>
                <a:ea typeface="宋体" charset="0"/>
              </a:rPr>
              <a:t> </a:t>
            </a:r>
          </a:p>
        </p:txBody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1" y="1700162"/>
            <a:ext cx="8563134" cy="172809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/>
              <a:t>B2C</a:t>
            </a:r>
            <a:r>
              <a:rPr lang="zh-CN" altLang="en-US" sz="2400" b="1" dirty="0" smtClean="0"/>
              <a:t>电子商务是企业对消费</a:t>
            </a:r>
            <a:r>
              <a:rPr lang="zh-CN" altLang="en-US" sz="2400" b="1" dirty="0"/>
              <a:t>者的电子商务，具体是指通过信息网络以及电子数据信</a:t>
            </a:r>
            <a:r>
              <a:rPr lang="zh-CN" altLang="en-US" sz="2400" b="1" dirty="0" smtClean="0"/>
              <a:t>息的方式实现商家机构与消费</a:t>
            </a:r>
            <a:r>
              <a:rPr lang="zh-CN" altLang="en-US" sz="2400" b="1" dirty="0"/>
              <a:t>者之间</a:t>
            </a:r>
            <a:r>
              <a:rPr lang="zh-CN" altLang="en-US" sz="2400" b="1" dirty="0">
                <a:solidFill>
                  <a:srgbClr val="FF6600"/>
                </a:solidFill>
              </a:rPr>
              <a:t>的各种商务活动、交易活动、金融活动和综合服务活动</a:t>
            </a:r>
            <a:r>
              <a:rPr lang="zh-CN" altLang="en-US" sz="2400" b="1" dirty="0"/>
              <a:t>，是消费者利用</a:t>
            </a:r>
            <a:r>
              <a:rPr lang="en-US" altLang="zh-CN" sz="2400" b="1" dirty="0"/>
              <a:t>Internet</a:t>
            </a:r>
            <a:r>
              <a:rPr lang="zh-CN" altLang="en-US" sz="2400" b="1" dirty="0"/>
              <a:t>直接参与经济活动的形式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346748"/>
            <a:ext cx="5951191" cy="32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0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日期占位符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AF041029-580C-6C4F-AD76-4859FC341C44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51554" name="灯片编号占位符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BEBDEBB2-F3CA-B742-A68F-BC2513D5C237}" type="slidenum">
              <a:rPr lang="en-US" altLang="zh-CN" sz="1200" b="0">
                <a:latin typeface="Garamond" charset="0"/>
              </a:rPr>
              <a:pPr/>
              <a:t>30</a:t>
            </a:fld>
            <a:endParaRPr lang="en-US" altLang="zh-CN" sz="1200" b="0">
              <a:latin typeface="Garamond" charset="0"/>
            </a:endParaRPr>
          </a:p>
        </p:txBody>
      </p:sp>
      <p:pic>
        <p:nvPicPr>
          <p:cNvPr id="3" name="图片 2" descr="屏幕快照 2016-09-18 下午7.45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9144000" cy="625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4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E05064-0140-0C4B-9830-07635E7B0A7B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3C15E3-924B-FC45-BDFD-5BB6BD94960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508000"/>
            <a:ext cx="6985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0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8CFE0-3BEB-BA41-9F52-D4D0826FB9A5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3448D-BF76-3C49-9CE4-0958238705B1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68" y="404664"/>
            <a:ext cx="6985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5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黑体"/>
                <a:ea typeface="黑体"/>
                <a:cs typeface="黑体"/>
              </a:rPr>
              <a:t>(2) </a:t>
            </a:r>
            <a:r>
              <a:rPr lang="en-US" altLang="zh-CN" b="1" dirty="0" smtClean="0">
                <a:latin typeface="黑体"/>
                <a:ea typeface="黑体"/>
                <a:cs typeface="黑体"/>
              </a:rPr>
              <a:t>C2B</a:t>
            </a:r>
            <a:r>
              <a:rPr lang="zh-CN" altLang="en-US" b="1" dirty="0" smtClean="0">
                <a:latin typeface="黑体"/>
                <a:ea typeface="黑体"/>
                <a:cs typeface="黑体"/>
              </a:rPr>
              <a:t>电商</a:t>
            </a:r>
            <a:endParaRPr lang="zh-CN" altLang="en-US" b="1" dirty="0">
              <a:latin typeface="黑体"/>
              <a:ea typeface="黑体"/>
              <a:cs typeface="黑体"/>
            </a:endParaRPr>
          </a:p>
        </p:txBody>
      </p:sp>
      <p:sp>
        <p:nvSpPr>
          <p:cNvPr id="1566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BD9DD94-9770-734C-A6A9-C6A38DE24C61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5667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BD6A871-FC9B-5B4F-8C82-7E32F37E638E}" type="slidenum">
              <a:rPr lang="en-US" altLang="zh-CN" sz="1200" b="0">
                <a:latin typeface="Garamond" charset="0"/>
              </a:rPr>
              <a:pPr/>
              <a:t>33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56676" name="内容占位符 1"/>
          <p:cNvSpPr>
            <a:spLocks noGrp="1"/>
          </p:cNvSpPr>
          <p:nvPr>
            <p:ph idx="1"/>
          </p:nvPr>
        </p:nvSpPr>
        <p:spPr>
          <a:xfrm>
            <a:off x="457200" y="2065867"/>
            <a:ext cx="8229600" cy="406505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/>
              <a:t>C2B</a:t>
            </a:r>
            <a:r>
              <a:rPr lang="zh-CN" altLang="en-US" sz="2800" b="1" dirty="0"/>
              <a:t>模式的核心，</a:t>
            </a:r>
            <a:r>
              <a:rPr lang="zh-CN" altLang="en-US" sz="2800" b="1" dirty="0" smtClean="0"/>
              <a:t>是通过聚合</a:t>
            </a:r>
            <a:r>
              <a:rPr lang="en-US" altLang="zh-CN" sz="2800" b="1" dirty="0" smtClean="0"/>
              <a:t>“</a:t>
            </a:r>
            <a:r>
              <a:rPr lang="zh-CN" altLang="en-US" sz="2800" b="1" dirty="0" smtClean="0"/>
              <a:t>分散分布但数量庞大的用户”形成一个强</a:t>
            </a:r>
            <a:r>
              <a:rPr lang="zh-CN" altLang="en-US" sz="2800" b="1" dirty="0"/>
              <a:t>大的采购集团，以此来改变</a:t>
            </a:r>
            <a:r>
              <a:rPr lang="en-US" altLang="zh-CN" sz="2800" b="1" dirty="0"/>
              <a:t>B2C</a:t>
            </a:r>
            <a:r>
              <a:rPr lang="zh-CN" altLang="en-US" sz="2800" b="1" dirty="0"/>
              <a:t>模式中用户一对一出价的弱势地位，使之享受到以大批发商的价格买单件商品的利益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35296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/>
                <a:ea typeface="黑体"/>
                <a:cs typeface="黑体"/>
              </a:rPr>
              <a:t>常见</a:t>
            </a:r>
            <a:r>
              <a:rPr lang="zh-CN" altLang="en-US" dirty="0">
                <a:latin typeface="黑体"/>
                <a:ea typeface="黑体"/>
                <a:cs typeface="黑体"/>
              </a:rPr>
              <a:t>的</a:t>
            </a:r>
            <a:r>
              <a:rPr lang="en-US" altLang="zh-CN" dirty="0">
                <a:latin typeface="黑体"/>
                <a:ea typeface="黑体"/>
                <a:cs typeface="黑体"/>
              </a:rPr>
              <a:t>C2B</a:t>
            </a:r>
            <a:r>
              <a:rPr lang="zh-CN" altLang="en-US" dirty="0" smtClean="0">
                <a:latin typeface="黑体"/>
                <a:ea typeface="黑体"/>
                <a:cs typeface="黑体"/>
              </a:rPr>
              <a:t>模式</a:t>
            </a:r>
            <a:endParaRPr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1566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BD9DD94-9770-734C-A6A9-C6A38DE24C61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56675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BD6A871-FC9B-5B4F-8C82-7E32F37E638E}" type="slidenum">
              <a:rPr lang="en-US" altLang="zh-CN" sz="1200" b="0">
                <a:latin typeface="Garamond" charset="0"/>
              </a:rPr>
              <a:pPr/>
              <a:t>34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56676" name="内容占位符 1"/>
          <p:cNvSpPr>
            <a:spLocks noGrp="1"/>
          </p:cNvSpPr>
          <p:nvPr>
            <p:ph idx="1"/>
          </p:nvPr>
        </p:nvSpPr>
        <p:spPr>
          <a:xfrm>
            <a:off x="1043608" y="2184400"/>
            <a:ext cx="7643192" cy="3946525"/>
          </a:xfrm>
        </p:spPr>
        <p:txBody>
          <a:bodyPr>
            <a:normAutofit/>
          </a:bodyPr>
          <a:lstStyle/>
          <a:p>
            <a:r>
              <a:rPr lang="zh-CN" altLang="en-US" sz="2800" b="1" dirty="0" smtClean="0"/>
              <a:t>反向团购</a:t>
            </a:r>
            <a:endParaRPr lang="en-US" altLang="zh-CN" sz="2800" b="1" dirty="0"/>
          </a:p>
          <a:p>
            <a:r>
              <a:rPr lang="zh-CN" altLang="en-US" sz="2800" b="1" dirty="0" smtClean="0"/>
              <a:t>预售</a:t>
            </a:r>
            <a:endParaRPr lang="en-US" altLang="zh-CN" sz="2800" b="1" dirty="0"/>
          </a:p>
          <a:p>
            <a:r>
              <a:rPr lang="zh-CN" altLang="en-US" sz="2800" b="1" dirty="0" smtClean="0"/>
              <a:t>众筹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个性化定制模式</a:t>
            </a:r>
            <a:endParaRPr kumimoji="1" lang="zh-CN" altLang="en-US" sz="2800" b="1" dirty="0">
              <a:latin typeface="Arial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0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标题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775652"/>
          </a:xfrm>
        </p:spPr>
        <p:txBody>
          <a:bodyPr/>
          <a:lstStyle/>
          <a:p>
            <a:r>
              <a:rPr kumimoji="1" lang="en-US" altLang="zh-CN" b="1" dirty="0">
                <a:latin typeface="Garamond" charset="0"/>
                <a:ea typeface="宋体" charset="0"/>
              </a:rPr>
              <a:t>C2B</a:t>
            </a:r>
            <a:r>
              <a:rPr kumimoji="1" lang="zh-CN" altLang="en-US" b="1" dirty="0">
                <a:latin typeface="Garamond" charset="0"/>
                <a:ea typeface="宋体" charset="0"/>
              </a:rPr>
              <a:t>团购</a:t>
            </a:r>
          </a:p>
        </p:txBody>
      </p:sp>
      <p:sp>
        <p:nvSpPr>
          <p:cNvPr id="1576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E30B553-9763-6444-9113-207B21C03DEB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57699" name="幻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D20CC2F-E4B2-C841-B99F-B44DF465337D}" type="slidenum">
              <a:rPr lang="en-US" altLang="zh-CN" sz="1200" b="0">
                <a:latin typeface="Garamond" charset="0"/>
              </a:rPr>
              <a:pPr/>
              <a:t>35</a:t>
            </a:fld>
            <a:endParaRPr lang="en-US" altLang="zh-CN" sz="1200" b="0">
              <a:latin typeface="Garamond" charset="0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6" y="1718436"/>
            <a:ext cx="6692836" cy="462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7701" name="内容占位符 1"/>
          <p:cNvSpPr>
            <a:spLocks noGrp="1"/>
          </p:cNvSpPr>
          <p:nvPr>
            <p:ph idx="1"/>
          </p:nvPr>
        </p:nvSpPr>
        <p:spPr>
          <a:xfrm>
            <a:off x="6588841" y="1718435"/>
            <a:ext cx="2308288" cy="4890607"/>
          </a:xfrm>
        </p:spPr>
        <p:txBody>
          <a:bodyPr lIns="0" tIns="0" rIns="0" bIns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b="1" dirty="0">
                <a:latin typeface="Arial" charset="0"/>
                <a:ea typeface="宋体" charset="0"/>
              </a:rPr>
              <a:t>Twitter</a:t>
            </a:r>
            <a:r>
              <a:rPr lang="zh-CN" altLang="en-US" sz="1800" b="1" dirty="0">
                <a:latin typeface="Arial" charset="0"/>
                <a:ea typeface="宋体" charset="0"/>
              </a:rPr>
              <a:t>在三年时间里估值达到</a:t>
            </a:r>
            <a:r>
              <a:rPr lang="en-US" altLang="zh-CN" sz="1800" b="1" dirty="0">
                <a:latin typeface="Arial" charset="0"/>
                <a:ea typeface="宋体" charset="0"/>
              </a:rPr>
              <a:t>10</a:t>
            </a:r>
            <a:r>
              <a:rPr lang="zh-CN" altLang="en-US" sz="1800" b="1" dirty="0">
                <a:latin typeface="Arial" charset="0"/>
                <a:ea typeface="宋体" charset="0"/>
              </a:rPr>
              <a:t>亿美元。</a:t>
            </a:r>
            <a:endParaRPr lang="en-US" altLang="zh-CN" sz="1800" b="1" dirty="0">
              <a:latin typeface="Arial" charset="0"/>
              <a:ea typeface="宋体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>
                <a:latin typeface="Arial" charset="0"/>
                <a:ea typeface="宋体" charset="0"/>
              </a:rPr>
              <a:t>Facebook</a:t>
            </a:r>
            <a:r>
              <a:rPr lang="zh-CN" altLang="en-US" sz="1800" b="1" dirty="0">
                <a:latin typeface="Arial" charset="0"/>
                <a:ea typeface="宋体" charset="0"/>
              </a:rPr>
              <a:t>用了两年时间估值达到这一水平。</a:t>
            </a:r>
            <a:endParaRPr lang="en-US" altLang="zh-CN" sz="1800" b="1" dirty="0">
              <a:latin typeface="Arial" charset="0"/>
              <a:ea typeface="宋体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 err="1">
                <a:latin typeface="Arial" charset="0"/>
                <a:ea typeface="宋体" charset="0"/>
              </a:rPr>
              <a:t>Groupon</a:t>
            </a:r>
            <a:r>
              <a:rPr lang="zh-CN" altLang="en-US" sz="1800" b="1" dirty="0">
                <a:latin typeface="Arial" charset="0"/>
                <a:ea typeface="宋体" charset="0"/>
              </a:rPr>
              <a:t>只用了一年半时间。</a:t>
            </a:r>
            <a:r>
              <a:rPr lang="en-US" altLang="zh-CN" sz="1800" b="1" dirty="0">
                <a:latin typeface="Arial" charset="0"/>
                <a:ea typeface="宋体" charset="0"/>
              </a:rPr>
              <a:t>2011</a:t>
            </a:r>
            <a:r>
              <a:rPr lang="zh-CN" altLang="en-US" sz="1800" b="1" dirty="0">
                <a:latin typeface="Arial" charset="0"/>
                <a:ea typeface="宋体" charset="0"/>
              </a:rPr>
              <a:t>年</a:t>
            </a:r>
            <a:r>
              <a:rPr lang="en-US" altLang="zh-CN" sz="1800" b="1" dirty="0">
                <a:latin typeface="Arial" charset="0"/>
                <a:ea typeface="宋体" charset="0"/>
              </a:rPr>
              <a:t>4</a:t>
            </a:r>
            <a:r>
              <a:rPr lang="zh-CN" altLang="en-US" sz="1800" b="1" dirty="0">
                <a:latin typeface="Arial" charset="0"/>
                <a:ea typeface="宋体" charset="0"/>
              </a:rPr>
              <a:t>月份，由俄罗斯投资公司</a:t>
            </a:r>
            <a:r>
              <a:rPr lang="en-US" altLang="zh-CN" sz="1800" b="1" dirty="0">
                <a:latin typeface="Arial" charset="0"/>
                <a:ea typeface="宋体" charset="0"/>
              </a:rPr>
              <a:t>DST</a:t>
            </a:r>
            <a:r>
              <a:rPr lang="zh-CN" altLang="en-US" sz="1800" b="1" dirty="0">
                <a:latin typeface="Arial" charset="0"/>
                <a:ea typeface="宋体" charset="0"/>
              </a:rPr>
              <a:t>领衔的财团对</a:t>
            </a:r>
            <a:r>
              <a:rPr lang="en-US" altLang="zh-CN" sz="1800" b="1" dirty="0" err="1">
                <a:latin typeface="Arial" charset="0"/>
                <a:ea typeface="宋体" charset="0"/>
              </a:rPr>
              <a:t>Groupon</a:t>
            </a:r>
            <a:r>
              <a:rPr lang="zh-CN" altLang="en-US" sz="1800" b="1" dirty="0">
                <a:latin typeface="Arial" charset="0"/>
                <a:ea typeface="宋体" charset="0"/>
              </a:rPr>
              <a:t>投资</a:t>
            </a:r>
            <a:r>
              <a:rPr lang="en-US" altLang="zh-CN" sz="1800" b="1" dirty="0">
                <a:latin typeface="Arial" charset="0"/>
                <a:ea typeface="宋体" charset="0"/>
              </a:rPr>
              <a:t>1.35</a:t>
            </a:r>
            <a:r>
              <a:rPr lang="zh-CN" altLang="en-US" sz="1800" b="1" dirty="0">
                <a:latin typeface="Arial" charset="0"/>
                <a:ea typeface="宋体" charset="0"/>
              </a:rPr>
              <a:t>亿美元，该融资对</a:t>
            </a:r>
            <a:r>
              <a:rPr lang="en-US" altLang="zh-CN" sz="1800" b="1" dirty="0" err="1">
                <a:latin typeface="Arial" charset="0"/>
                <a:ea typeface="宋体" charset="0"/>
              </a:rPr>
              <a:t>Groupon</a:t>
            </a:r>
            <a:r>
              <a:rPr lang="zh-CN" altLang="en-US" sz="1800" b="1" dirty="0">
                <a:latin typeface="Arial" charset="0"/>
                <a:ea typeface="宋体" charset="0"/>
              </a:rPr>
              <a:t>的估值为</a:t>
            </a:r>
            <a:r>
              <a:rPr lang="en-US" altLang="zh-CN" sz="1800" b="1" dirty="0">
                <a:latin typeface="Arial" charset="0"/>
                <a:ea typeface="宋体" charset="0"/>
              </a:rPr>
              <a:t>13.5</a:t>
            </a:r>
            <a:r>
              <a:rPr lang="zh-CN" altLang="en-US" sz="1800" b="1" dirty="0">
                <a:latin typeface="Arial" charset="0"/>
                <a:ea typeface="宋体" charset="0"/>
              </a:rPr>
              <a:t>亿美元。</a:t>
            </a:r>
          </a:p>
        </p:txBody>
      </p:sp>
    </p:spTree>
    <p:extLst>
      <p:ext uri="{BB962C8B-B14F-4D97-AF65-F5344CB8AC3E}">
        <p14:creationId xmlns:p14="http://schemas.microsoft.com/office/powerpoint/2010/main" val="10982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919162"/>
          </a:xfrm>
        </p:spPr>
        <p:txBody>
          <a:bodyPr/>
          <a:lstStyle/>
          <a:p>
            <a:r>
              <a:rPr lang="zh-CN" altLang="en-US" dirty="0">
                <a:latin typeface="黑体"/>
                <a:ea typeface="黑体"/>
                <a:cs typeface="黑体"/>
              </a:rPr>
              <a:t>中国团购网站</a:t>
            </a:r>
          </a:p>
        </p:txBody>
      </p:sp>
      <p:sp>
        <p:nvSpPr>
          <p:cNvPr id="158722" name="内容占位符 2"/>
          <p:cNvSpPr>
            <a:spLocks noGrp="1"/>
          </p:cNvSpPr>
          <p:nvPr>
            <p:ph idx="1"/>
          </p:nvPr>
        </p:nvSpPr>
        <p:spPr>
          <a:xfrm>
            <a:off x="539750" y="1805651"/>
            <a:ext cx="8424863" cy="4360199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altLang="zh-CN" sz="2400" b="1" dirty="0">
                <a:latin typeface="Arial" charset="0"/>
                <a:ea typeface="宋体" charset="0"/>
              </a:rPr>
              <a:t>1</a:t>
            </a:r>
            <a:r>
              <a:rPr lang="zh-CN" altLang="en-US" sz="2400" b="1" dirty="0">
                <a:latin typeface="Arial" charset="0"/>
                <a:ea typeface="宋体" charset="0"/>
              </a:rPr>
              <a:t>、拉手网</a:t>
            </a:r>
          </a:p>
          <a:p>
            <a:pPr>
              <a:spcBef>
                <a:spcPts val="800"/>
              </a:spcBef>
            </a:pPr>
            <a:r>
              <a:rPr lang="en-US" altLang="zh-CN" sz="2400" b="1" dirty="0">
                <a:latin typeface="Arial" charset="0"/>
                <a:ea typeface="宋体" charset="0"/>
              </a:rPr>
              <a:t>2</a:t>
            </a:r>
            <a:r>
              <a:rPr lang="zh-CN" altLang="en-US" sz="2400" b="1" dirty="0">
                <a:latin typeface="Arial" charset="0"/>
                <a:ea typeface="宋体" charset="0"/>
              </a:rPr>
              <a:t>、美团网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altLang="zh-CN" sz="2400" b="1" dirty="0" smtClean="0">
                <a:latin typeface="Arial" charset="0"/>
                <a:ea typeface="宋体" charset="0"/>
              </a:rPr>
              <a:t>    (</a:t>
            </a:r>
            <a:r>
              <a:rPr lang="zh-CN" altLang="en-US" sz="2400" b="1" dirty="0" smtClean="0">
                <a:latin typeface="Arial" charset="0"/>
                <a:ea typeface="宋体" charset="0"/>
              </a:rPr>
              <a:t>该网站创始人王兴曾</a:t>
            </a:r>
            <a:r>
              <a:rPr lang="zh-CN" altLang="en-US" sz="2400" b="1" dirty="0">
                <a:latin typeface="Arial" charset="0"/>
                <a:ea typeface="宋体" charset="0"/>
              </a:rPr>
              <a:t>是“中国</a:t>
            </a:r>
            <a:r>
              <a:rPr lang="en-US" altLang="zh-CN" sz="2400" b="1" dirty="0">
                <a:latin typeface="Arial" charset="0"/>
                <a:ea typeface="宋体" charset="0"/>
              </a:rPr>
              <a:t>Facebook”</a:t>
            </a:r>
            <a:r>
              <a:rPr lang="zh-CN" altLang="en-US" sz="2400" b="1" dirty="0">
                <a:latin typeface="Arial" charset="0"/>
                <a:ea typeface="宋体" charset="0"/>
              </a:rPr>
              <a:t>校内网（现在的人人网）联合创</a:t>
            </a:r>
            <a:r>
              <a:rPr lang="zh-CN" altLang="en-US" sz="2400" b="1" dirty="0" smtClean="0">
                <a:latin typeface="Arial" charset="0"/>
                <a:ea typeface="宋体" charset="0"/>
              </a:rPr>
              <a:t>始人</a:t>
            </a:r>
            <a:r>
              <a:rPr lang="en-US" altLang="zh-CN" sz="2400" b="1" dirty="0" smtClean="0">
                <a:latin typeface="Arial" charset="0"/>
                <a:ea typeface="宋体" charset="0"/>
              </a:rPr>
              <a:t>)</a:t>
            </a:r>
            <a:r>
              <a:rPr lang="zh-CN" altLang="en-US" sz="2400" b="1" dirty="0" smtClean="0">
                <a:latin typeface="Arial" charset="0"/>
                <a:ea typeface="宋体" charset="0"/>
              </a:rPr>
              <a:t>。</a:t>
            </a:r>
            <a:endParaRPr lang="zh-CN" altLang="en-US" sz="2400" b="1" dirty="0">
              <a:latin typeface="Arial" charset="0"/>
              <a:ea typeface="宋体" charset="0"/>
            </a:endParaRPr>
          </a:p>
          <a:p>
            <a:pPr>
              <a:spcBef>
                <a:spcPts val="800"/>
              </a:spcBef>
            </a:pPr>
            <a:r>
              <a:rPr lang="en-US" altLang="zh-CN" sz="2400" b="1" dirty="0">
                <a:latin typeface="Arial" charset="0"/>
                <a:ea typeface="宋体" charset="0"/>
              </a:rPr>
              <a:t>3</a:t>
            </a:r>
            <a:r>
              <a:rPr lang="zh-CN" altLang="en-US" sz="2400" b="1" dirty="0">
                <a:latin typeface="Arial" charset="0"/>
                <a:ea typeface="宋体" charset="0"/>
              </a:rPr>
              <a:t>、米团网</a:t>
            </a:r>
          </a:p>
          <a:p>
            <a:pPr>
              <a:spcBef>
                <a:spcPts val="800"/>
              </a:spcBef>
            </a:pPr>
            <a:r>
              <a:rPr lang="en-US" altLang="zh-CN" sz="2400" b="1" dirty="0" smtClean="0">
                <a:latin typeface="Arial" charset="0"/>
                <a:ea typeface="宋体" charset="0"/>
              </a:rPr>
              <a:t>4</a:t>
            </a:r>
            <a:r>
              <a:rPr lang="zh-CN" altLang="en-US" sz="2400" b="1" dirty="0">
                <a:latin typeface="Arial" charset="0"/>
                <a:ea typeface="宋体" charset="0"/>
              </a:rPr>
              <a:t>、酷团网</a:t>
            </a:r>
          </a:p>
          <a:p>
            <a:pPr>
              <a:spcBef>
                <a:spcPts val="800"/>
              </a:spcBef>
            </a:pPr>
            <a:r>
              <a:rPr lang="en-US" altLang="zh-CN" sz="2400" b="1" dirty="0">
                <a:latin typeface="Arial" charset="0"/>
                <a:ea typeface="宋体" charset="0"/>
              </a:rPr>
              <a:t>5</a:t>
            </a:r>
            <a:r>
              <a:rPr lang="zh-CN" altLang="en-US" sz="2400" b="1" dirty="0">
                <a:latin typeface="Arial" charset="0"/>
                <a:ea typeface="宋体" charset="0"/>
              </a:rPr>
              <a:t>、满座网</a:t>
            </a:r>
          </a:p>
          <a:p>
            <a:pPr>
              <a:spcBef>
                <a:spcPts val="800"/>
              </a:spcBef>
            </a:pPr>
            <a:r>
              <a:rPr lang="en-US" altLang="zh-CN" sz="2400" b="1" dirty="0">
                <a:latin typeface="Arial" charset="0"/>
                <a:ea typeface="宋体" charset="0"/>
              </a:rPr>
              <a:t>6</a:t>
            </a:r>
            <a:r>
              <a:rPr lang="zh-CN" altLang="en-US" sz="2400" b="1" dirty="0">
                <a:latin typeface="Arial" charset="0"/>
                <a:ea typeface="宋体" charset="0"/>
              </a:rPr>
              <a:t>、团宝网</a:t>
            </a:r>
            <a:endParaRPr lang="en-US" altLang="zh-CN" sz="2400" b="1" dirty="0">
              <a:latin typeface="Arial" charset="0"/>
              <a:ea typeface="宋体" charset="0"/>
            </a:endParaRPr>
          </a:p>
          <a:p>
            <a:pPr>
              <a:spcBef>
                <a:spcPts val="800"/>
              </a:spcBef>
            </a:pPr>
            <a:r>
              <a:rPr lang="en-US" altLang="zh-CN" sz="2400" b="1" dirty="0" smtClean="0">
                <a:latin typeface="Arial" charset="0"/>
                <a:ea typeface="宋体" charset="0"/>
              </a:rPr>
              <a:t>……</a:t>
            </a:r>
            <a:endParaRPr lang="zh-CN" altLang="en-US" sz="2400" b="1" dirty="0">
              <a:latin typeface="Arial" charset="0"/>
              <a:ea typeface="宋体" charset="0"/>
            </a:endParaRPr>
          </a:p>
        </p:txBody>
      </p:sp>
      <p:sp>
        <p:nvSpPr>
          <p:cNvPr id="158723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1F67C65-5A5C-1B4B-89C9-6CF572A2BBBA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5872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C8A43CE0-4466-6743-A29E-3A98D956DCFB}" type="slidenum">
              <a:rPr lang="en-US" altLang="zh-CN" sz="1200" b="0">
                <a:latin typeface="Garamond" charset="0"/>
              </a:rPr>
              <a:pPr/>
              <a:t>36</a:t>
            </a:fld>
            <a:endParaRPr lang="en-US" altLang="zh-CN" sz="1200" b="0" dirty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10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 descr="屏幕快照 2015-09-16 下午5.12.5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41" r="-10241"/>
          <a:stretch>
            <a:fillRect/>
          </a:stretch>
        </p:blipFill>
        <p:spPr>
          <a:xfrm>
            <a:off x="-900608" y="404664"/>
            <a:ext cx="10793555" cy="594228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8CFE0-3BEB-BA41-9F52-D4D0826FB9A5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3448D-BF76-3C49-9CE4-0958238705B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695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 descr="屏幕快照 2015-09-16 下午10.02.13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" b="3969"/>
          <a:stretch>
            <a:fillRect/>
          </a:stretch>
        </p:blipFill>
        <p:spPr>
          <a:xfrm>
            <a:off x="251520" y="908720"/>
            <a:ext cx="8712968" cy="522220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8CFE0-3BEB-BA41-9F52-D4D0826FB9A5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3448D-BF76-3C49-9CE4-0958238705B1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881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latin typeface="微软雅黑" charset="0"/>
                <a:ea typeface="微软雅黑" charset="0"/>
                <a:cs typeface="微软雅黑" charset="0"/>
              </a:rPr>
              <a:t>C2B_</a:t>
            </a:r>
            <a:r>
              <a:rPr kumimoji="1" lang="zh-CN" altLang="en-US">
                <a:latin typeface="微软雅黑" charset="0"/>
                <a:ea typeface="微软雅黑" charset="0"/>
                <a:cs typeface="微软雅黑" charset="0"/>
              </a:rPr>
              <a:t>个性化定制</a:t>
            </a:r>
          </a:p>
        </p:txBody>
      </p:sp>
      <p:pic>
        <p:nvPicPr>
          <p:cNvPr id="159746" name="内容占位符 3" descr="屏幕快照 2015-08-06 下午11.23.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b="7703"/>
          <a:stretch>
            <a:fillRect/>
          </a:stretch>
        </p:blipFill>
        <p:spPr>
          <a:xfrm>
            <a:off x="430213" y="1949450"/>
            <a:ext cx="6584950" cy="3479800"/>
          </a:xfrm>
        </p:spPr>
      </p:pic>
      <p:sp>
        <p:nvSpPr>
          <p:cNvPr id="159747" name="文本框 2"/>
          <p:cNvSpPr txBox="1">
            <a:spLocks noChangeArrowheads="1"/>
          </p:cNvSpPr>
          <p:nvPr/>
        </p:nvSpPr>
        <p:spPr bwMode="auto">
          <a:xfrm>
            <a:off x="3405188" y="5768975"/>
            <a:ext cx="4730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r"/>
            <a:r>
              <a:rPr kumimoji="1" lang="zh-CN" altLang="en-US" sz="1800"/>
              <a:t>创始人：方琴，浙江大学计算机学院</a:t>
            </a:r>
            <a:endParaRPr kumimoji="1" lang="en-US" altLang="zh-CN" sz="1800"/>
          </a:p>
          <a:p>
            <a:pPr algn="r"/>
            <a:r>
              <a:rPr kumimoji="1" lang="zh-CN" sz="1800"/>
              <a:t> </a:t>
            </a:r>
            <a:r>
              <a:rPr kumimoji="1" lang="zh-CN" altLang="en-US" sz="1800"/>
              <a:t>       曾创办“卡当网”</a:t>
            </a:r>
          </a:p>
        </p:txBody>
      </p:sp>
    </p:spTree>
    <p:extLst>
      <p:ext uri="{BB962C8B-B14F-4D97-AF65-F5344CB8AC3E}">
        <p14:creationId xmlns:p14="http://schemas.microsoft.com/office/powerpoint/2010/main" val="2059506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7B35B6BE-AF55-D948-8E35-478C0147F436}" type="slidenum">
              <a:rPr lang="en-US" altLang="zh-CN" sz="1200" b="0">
                <a:latin typeface="Garamond" charset="0"/>
              </a:rPr>
              <a:pPr/>
              <a:t>4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14437"/>
            <a:ext cx="8029575" cy="677751"/>
          </a:xfrm>
          <a:noFill/>
        </p:spPr>
        <p:txBody>
          <a:bodyPr lIns="92075" tIns="46038" rIns="92075" bIns="46038" anchor="b">
            <a:spAutoFit/>
          </a:bodyPr>
          <a:lstStyle/>
          <a:p>
            <a:pPr eaLnBrk="1" hangingPunct="1"/>
            <a:r>
              <a:rPr lang="en-US" altLang="zh-CN" b="1" dirty="0">
                <a:latin typeface="Garamond" charset="0"/>
                <a:ea typeface="宋体" charset="0"/>
              </a:rPr>
              <a:t>B2C Business Models</a:t>
            </a:r>
          </a:p>
        </p:txBody>
      </p:sp>
      <p:pic>
        <p:nvPicPr>
          <p:cNvPr id="115715" name="Picture 4" descr="T02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1075"/>
            <a:ext cx="8418512" cy="564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985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kumimoji="1" lang="en-US" altLang="zh-CN"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kumimoji="1" lang="zh-CN" altLang="en-US">
                <a:latin typeface="微软雅黑" charset="0"/>
                <a:ea typeface="微软雅黑" charset="0"/>
                <a:cs typeface="微软雅黑" charset="0"/>
              </a:rPr>
              <a:t>）</a:t>
            </a:r>
            <a:r>
              <a:rPr kumimoji="1" lang="en-US" altLang="zh-CN">
                <a:latin typeface="微软雅黑" charset="0"/>
                <a:ea typeface="微软雅黑" charset="0"/>
                <a:cs typeface="微软雅黑" charset="0"/>
              </a:rPr>
              <a:t>O2O</a:t>
            </a:r>
            <a:r>
              <a:rPr kumimoji="1" lang="zh-CN" altLang="en-US">
                <a:latin typeface="微软雅黑" charset="0"/>
                <a:ea typeface="微软雅黑" charset="0"/>
                <a:cs typeface="微软雅黑" charset="0"/>
              </a:rPr>
              <a:t>电商</a:t>
            </a:r>
          </a:p>
        </p:txBody>
      </p:sp>
      <p:sp>
        <p:nvSpPr>
          <p:cNvPr id="160770" name="内容占位符 2"/>
          <p:cNvSpPr>
            <a:spLocks noGrp="1"/>
          </p:cNvSpPr>
          <p:nvPr>
            <p:ph idx="1"/>
          </p:nvPr>
        </p:nvSpPr>
        <p:spPr>
          <a:xfrm>
            <a:off x="457200" y="1964388"/>
            <a:ext cx="4402138" cy="4056999"/>
          </a:xfrm>
        </p:spPr>
        <p:txBody>
          <a:bodyPr lIns="36000" rIns="36000">
            <a:normAutofit/>
          </a:bodyPr>
          <a:lstStyle/>
          <a:p>
            <a:r>
              <a:rPr lang="en-US" altLang="zh-CN" sz="2800" b="1" dirty="0">
                <a:latin typeface="Arial" charset="0"/>
                <a:ea typeface="宋体" charset="0"/>
              </a:rPr>
              <a:t>O2O</a:t>
            </a:r>
            <a:r>
              <a:rPr lang="zh-CN" altLang="en-US" sz="2800" b="1" dirty="0" smtClean="0">
                <a:latin typeface="Arial" charset="0"/>
                <a:ea typeface="宋体" charset="0"/>
              </a:rPr>
              <a:t>电子商务是线上 （</a:t>
            </a:r>
            <a:r>
              <a:rPr lang="en-US" altLang="zh-CN" sz="2800" b="1" dirty="0" smtClean="0">
                <a:latin typeface="Arial" charset="0"/>
                <a:ea typeface="宋体" charset="0"/>
              </a:rPr>
              <a:t>Online</a:t>
            </a:r>
            <a:r>
              <a:rPr lang="zh-CN" altLang="en-US" sz="2800" b="1" dirty="0" smtClean="0">
                <a:latin typeface="Arial" charset="0"/>
                <a:ea typeface="宋体" charset="0"/>
              </a:rPr>
              <a:t>）网店线下 （</a:t>
            </a:r>
            <a:r>
              <a:rPr lang="en-US" altLang="zh-CN" sz="2800" b="1" dirty="0" smtClean="0">
                <a:latin typeface="Arial" charset="0"/>
                <a:ea typeface="宋体" charset="0"/>
              </a:rPr>
              <a:t>Offline</a:t>
            </a:r>
            <a:r>
              <a:rPr lang="zh-CN" altLang="en-US" sz="2800" b="1" dirty="0" smtClean="0">
                <a:latin typeface="Arial" charset="0"/>
                <a:ea typeface="宋体" charset="0"/>
              </a:rPr>
              <a:t>）消费</a:t>
            </a:r>
            <a:r>
              <a:rPr lang="zh-CN" altLang="en-US" sz="2800" b="1" dirty="0">
                <a:latin typeface="Arial" charset="0"/>
                <a:ea typeface="宋体" charset="0"/>
              </a:rPr>
              <a:t>，商家通过免费开网店将商家信息、商品信息等展现给消费者，消费者通过线上筛选商品，线下比较、体验后进行有选择地消费，在线下进行支付。</a:t>
            </a:r>
            <a:endParaRPr kumimoji="1" lang="zh-CN" altLang="en-US" sz="2800" b="1" dirty="0">
              <a:latin typeface="Arial" charset="0"/>
              <a:ea typeface="宋体" charset="0"/>
            </a:endParaRPr>
          </a:p>
        </p:txBody>
      </p:sp>
      <p:pic>
        <p:nvPicPr>
          <p:cNvPr id="160771" name="图片 3" descr="屏幕快照 2015-08-06 下午10.22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184" y="2133600"/>
            <a:ext cx="4041775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32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>
              <a:latin typeface="Garamond" charset="0"/>
              <a:ea typeface="宋体" charset="0"/>
            </a:endParaRPr>
          </a:p>
        </p:txBody>
      </p:sp>
      <p:pic>
        <p:nvPicPr>
          <p:cNvPr id="161794" name="内容占位符 3" descr="屏幕快照 2015-08-06 下午10.30.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81" r="-10681"/>
          <a:stretch>
            <a:fillRect/>
          </a:stretch>
        </p:blipFill>
        <p:spPr>
          <a:xfrm>
            <a:off x="-782638" y="762000"/>
            <a:ext cx="10672763" cy="5638800"/>
          </a:xfrm>
        </p:spPr>
      </p:pic>
    </p:spTree>
    <p:extLst>
      <p:ext uri="{BB962C8B-B14F-4D97-AF65-F5344CB8AC3E}">
        <p14:creationId xmlns:p14="http://schemas.microsoft.com/office/powerpoint/2010/main" val="291664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kumimoji="1" lang="zh-CN" altLang="en-US" b="1" dirty="0" smtClean="0"/>
              <a:t>阿里推“喵街”</a:t>
            </a:r>
            <a:r>
              <a:rPr lang="zh-CN" altLang="en-US" b="1" dirty="0"/>
              <a:t>联手百货、购物中心，开启“互联网</a:t>
            </a:r>
            <a:r>
              <a:rPr lang="en-US" altLang="zh-CN" b="1" dirty="0"/>
              <a:t>+”</a:t>
            </a:r>
            <a:r>
              <a:rPr lang="zh-CN" altLang="en-US" b="1" dirty="0"/>
              <a:t>大幕</a:t>
            </a:r>
            <a:endParaRPr kumimoji="1" lang="zh-CN" altLang="en-US" b="1" dirty="0"/>
          </a:p>
        </p:txBody>
      </p:sp>
      <p:pic>
        <p:nvPicPr>
          <p:cNvPr id="162818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2" b="14732"/>
          <a:stretch>
            <a:fillRect/>
          </a:stretch>
        </p:blipFill>
        <p:spPr>
          <a:xfrm>
            <a:off x="588963" y="1952625"/>
            <a:ext cx="8027987" cy="4241800"/>
          </a:xfrm>
        </p:spPr>
      </p:pic>
    </p:spTree>
    <p:extLst>
      <p:ext uri="{BB962C8B-B14F-4D97-AF65-F5344CB8AC3E}">
        <p14:creationId xmlns:p14="http://schemas.microsoft.com/office/powerpoint/2010/main" val="1843015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标题 1"/>
          <p:cNvSpPr>
            <a:spLocks noGrp="1"/>
          </p:cNvSpPr>
          <p:nvPr>
            <p:ph type="title"/>
          </p:nvPr>
        </p:nvSpPr>
        <p:spPr>
          <a:xfrm>
            <a:off x="428625" y="295275"/>
            <a:ext cx="8366125" cy="1143000"/>
          </a:xfrm>
        </p:spPr>
        <p:txBody>
          <a:bodyPr/>
          <a:lstStyle/>
          <a:p>
            <a:r>
              <a:rPr lang="zh-CN" altLang="en-US" sz="2800" b="1" dirty="0">
                <a:latin typeface="Garamond" charset="0"/>
                <a:ea typeface="宋体" charset="0"/>
              </a:rPr>
              <a:t>陈伟星，杭州泛城科技董事长兼</a:t>
            </a:r>
            <a:r>
              <a:rPr lang="en-US" altLang="zh-CN" sz="2800" b="1" dirty="0">
                <a:latin typeface="Garamond" charset="0"/>
                <a:ea typeface="宋体" charset="0"/>
              </a:rPr>
              <a:t>CEO</a:t>
            </a:r>
            <a:r>
              <a:rPr lang="zh-CN" altLang="en-US" sz="2800" b="1" dirty="0">
                <a:latin typeface="Garamond" charset="0"/>
                <a:ea typeface="宋体" charset="0"/>
              </a:rPr>
              <a:t>，</a:t>
            </a:r>
            <a:r>
              <a:rPr lang="en-US" altLang="zh-CN" sz="2800" b="1" dirty="0">
                <a:latin typeface="Garamond" charset="0"/>
                <a:ea typeface="宋体" charset="0"/>
              </a:rPr>
              <a:t/>
            </a:r>
            <a:br>
              <a:rPr lang="en-US" altLang="zh-CN" sz="2800" b="1" dirty="0">
                <a:latin typeface="Garamond" charset="0"/>
                <a:ea typeface="宋体" charset="0"/>
              </a:rPr>
            </a:br>
            <a:r>
              <a:rPr lang="zh-CN" sz="2800" b="1" dirty="0">
                <a:latin typeface="Garamond" charset="0"/>
                <a:ea typeface="宋体" charset="0"/>
              </a:rPr>
              <a:t> </a:t>
            </a:r>
            <a:r>
              <a:rPr lang="zh-CN" altLang="en-US" sz="2800" b="1" dirty="0">
                <a:latin typeface="Garamond" charset="0"/>
                <a:ea typeface="宋体" charset="0"/>
              </a:rPr>
              <a:t>       </a:t>
            </a:r>
            <a:r>
              <a:rPr lang="en-US" altLang="zh-CN" sz="2800" b="1" dirty="0">
                <a:latin typeface="Garamond" charset="0"/>
                <a:ea typeface="宋体" charset="0"/>
              </a:rPr>
              <a:t>【</a:t>
            </a:r>
            <a:r>
              <a:rPr lang="zh-CN" altLang="en-US" sz="2800" b="1" dirty="0">
                <a:latin typeface="Garamond" charset="0"/>
                <a:ea typeface="宋体" charset="0"/>
              </a:rPr>
              <a:t>快的打车</a:t>
            </a:r>
            <a:r>
              <a:rPr lang="en-US" altLang="zh-CN" sz="2800" b="1" dirty="0">
                <a:latin typeface="Garamond" charset="0"/>
                <a:ea typeface="宋体" charset="0"/>
              </a:rPr>
              <a:t>】</a:t>
            </a:r>
            <a:r>
              <a:rPr lang="zh-CN" altLang="en-US" sz="2800" b="1" dirty="0">
                <a:latin typeface="Garamond" charset="0"/>
                <a:ea typeface="宋体" charset="0"/>
              </a:rPr>
              <a:t>移动</a:t>
            </a:r>
            <a:r>
              <a:rPr lang="en-US" altLang="zh-CN" sz="2800" b="1" dirty="0">
                <a:latin typeface="Garamond" charset="0"/>
                <a:ea typeface="宋体" charset="0"/>
              </a:rPr>
              <a:t>APP</a:t>
            </a:r>
            <a:r>
              <a:rPr lang="zh-CN" altLang="en-US" sz="2800" b="1" dirty="0">
                <a:latin typeface="Garamond" charset="0"/>
                <a:ea typeface="宋体" charset="0"/>
              </a:rPr>
              <a:t>应用创始人。</a:t>
            </a:r>
            <a:endParaRPr kumimoji="1" lang="zh-CN" altLang="en-US" sz="2800" b="1" dirty="0">
              <a:latin typeface="Garamond" charset="0"/>
              <a:ea typeface="宋体" charset="0"/>
            </a:endParaRPr>
          </a:p>
        </p:txBody>
      </p:sp>
      <p:pic>
        <p:nvPicPr>
          <p:cNvPr id="164866" name="图片 3" descr="屏幕快照 2015-08-07 上午10.45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920875"/>
            <a:ext cx="8715375" cy="404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2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555685" y="3132667"/>
            <a:ext cx="7807266" cy="282438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smtClean="0">
                <a:latin typeface="黑体"/>
                <a:ea typeface="黑体"/>
                <a:cs typeface="黑体"/>
              </a:rPr>
              <a:t>2015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年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10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月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8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日，大众点评网与美团网联合发布声明，宣布达成战略合作，双方已共同成立一家新公司，这家估值达到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150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亿美元的新公司业务涵盖餐厅点评、电影片订购等本地服务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。</a:t>
            </a:r>
            <a:endParaRPr lang="en-US" altLang="zh-CN" sz="2800" b="1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6" y="295833"/>
            <a:ext cx="4293220" cy="23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1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463" y="295275"/>
            <a:ext cx="7583487" cy="639763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BAT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O2O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布局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65890" name="内容占位符 3" descr="屏幕快照 2015-08-06 下午10.44.0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70" r="-23270"/>
          <a:stretch>
            <a:fillRect/>
          </a:stretch>
        </p:blipFill>
        <p:spPr>
          <a:xfrm>
            <a:off x="-809625" y="935038"/>
            <a:ext cx="10826750" cy="5719762"/>
          </a:xfrm>
        </p:spPr>
      </p:pic>
    </p:spTree>
    <p:extLst>
      <p:ext uri="{BB962C8B-B14F-4D97-AF65-F5344CB8AC3E}">
        <p14:creationId xmlns:p14="http://schemas.microsoft.com/office/powerpoint/2010/main" val="765933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跨境电子商务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出口为主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进口为主</a:t>
            </a:r>
            <a:endParaRPr kumimoji="1" lang="zh-CN" altLang="en-US" sz="2800" b="1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8CFE0-3BEB-BA41-9F52-D4D0826FB9A5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3448D-BF76-3C49-9CE4-0958238705B1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901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Heiti SC Light"/>
                <a:ea typeface="Heiti SC Light"/>
                <a:cs typeface="Heiti SC Light"/>
              </a:rPr>
              <a:t>出口为主跨境电商</a:t>
            </a:r>
            <a:endParaRPr kumimoji="1"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l="1805" r="1805"/>
          <a:stretch>
            <a:fillRect/>
          </a:stretch>
        </p:blipFill>
        <p:spPr>
          <a:xfrm>
            <a:off x="228600" y="2078318"/>
            <a:ext cx="8229600" cy="453072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8CFE0-3BEB-BA41-9F52-D4D0826FB9A5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3448D-BF76-3C49-9CE4-0958238705B1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6375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标题 1"/>
          <p:cNvSpPr>
            <a:spLocks noGrp="1"/>
          </p:cNvSpPr>
          <p:nvPr>
            <p:ph type="title"/>
          </p:nvPr>
        </p:nvSpPr>
        <p:spPr>
          <a:xfrm>
            <a:off x="779463" y="269875"/>
            <a:ext cx="7583487" cy="962025"/>
          </a:xfrm>
        </p:spPr>
        <p:txBody>
          <a:bodyPr/>
          <a:lstStyle/>
          <a:p>
            <a:r>
              <a:rPr kumimoji="1" lang="zh-CN" altLang="en-US">
                <a:latin typeface="微软雅黑" charset="0"/>
                <a:ea typeface="微软雅黑" charset="0"/>
                <a:cs typeface="微软雅黑" charset="0"/>
              </a:rPr>
              <a:t>出口为主跨境电商</a:t>
            </a:r>
          </a:p>
        </p:txBody>
      </p:sp>
      <p:pic>
        <p:nvPicPr>
          <p:cNvPr id="3" name="内容占位符 2" descr="屏幕快照 2016-09-29 下午3.22.35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8" b="-317"/>
          <a:stretch/>
        </p:blipFill>
        <p:spPr>
          <a:xfrm>
            <a:off x="232385" y="1641231"/>
            <a:ext cx="8696692" cy="5192909"/>
          </a:xfrm>
        </p:spPr>
      </p:pic>
    </p:spTree>
    <p:extLst>
      <p:ext uri="{BB962C8B-B14F-4D97-AF65-F5344CB8AC3E}">
        <p14:creationId xmlns:p14="http://schemas.microsoft.com/office/powerpoint/2010/main" val="351002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Garamond" charset="0"/>
              <a:ea typeface="宋体" charset="0"/>
            </a:endParaRPr>
          </a:p>
        </p:txBody>
      </p:sp>
      <p:pic>
        <p:nvPicPr>
          <p:cNvPr id="2" name="内容占位符 1" descr="屏幕快照 2015-09-17 下午1.20.5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53" r="-16553"/>
          <a:stretch>
            <a:fillRect/>
          </a:stretch>
        </p:blipFill>
        <p:spPr>
          <a:xfrm>
            <a:off x="-828600" y="332656"/>
            <a:ext cx="10401169" cy="5726261"/>
          </a:xfrm>
        </p:spPr>
      </p:pic>
      <p:sp>
        <p:nvSpPr>
          <p:cNvPr id="131075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99F355C-2714-0449-AF7E-95A451D5BA1B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31076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1F77422-D022-7445-991E-0D37C10503A4}" type="slidenum">
              <a:rPr lang="en-US" altLang="zh-CN" sz="1200" b="0">
                <a:latin typeface="Garamond" charset="0"/>
              </a:rPr>
              <a:pPr/>
              <a:t>49</a:t>
            </a:fld>
            <a:endParaRPr lang="en-US" altLang="zh-CN" sz="1200" b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17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Garamond" charset="0"/>
              <a:ea typeface="宋体" charset="0"/>
            </a:endParaRPr>
          </a:p>
        </p:txBody>
      </p:sp>
      <p:sp>
        <p:nvSpPr>
          <p:cNvPr id="1198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029FC1EA-6B31-9D48-8343-E1B4C146FBFE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1981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626C701-C48B-AD46-8341-AFA6D6A56FF6}" type="slidenum">
              <a:rPr lang="en-US" altLang="zh-CN" sz="1200" b="0">
                <a:latin typeface="Garamond" charset="0"/>
              </a:rPr>
              <a:pPr/>
              <a:t>5</a:t>
            </a:fld>
            <a:endParaRPr lang="en-US" altLang="zh-CN" sz="1200" b="0">
              <a:latin typeface="Garamond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1300"/>
            <a:ext cx="6400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30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进口为主跨境电商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4307" b="4307"/>
          <a:stretch>
            <a:fillRect/>
          </a:stretch>
        </p:blipFill>
        <p:spPr>
          <a:xfrm>
            <a:off x="395536" y="1856007"/>
            <a:ext cx="8229600" cy="453072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8CFE0-3BEB-BA41-9F52-D4D0826FB9A5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3448D-BF76-3C49-9CE4-0958238705B1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39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charset="0"/>
                <a:ea typeface="微软雅黑" charset="0"/>
                <a:cs typeface="微软雅黑" charset="0"/>
              </a:rPr>
              <a:t>进口为主跨境电商</a:t>
            </a:r>
          </a:p>
        </p:txBody>
      </p:sp>
      <p:pic>
        <p:nvPicPr>
          <p:cNvPr id="3" name="内容占位符 2" descr="屏幕快照 2016-09-29 下午3.25.22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06" b="-276"/>
          <a:stretch/>
        </p:blipFill>
        <p:spPr>
          <a:xfrm>
            <a:off x="212848" y="1438833"/>
            <a:ext cx="8755306" cy="5299113"/>
          </a:xfrm>
        </p:spPr>
      </p:pic>
    </p:spTree>
    <p:extLst>
      <p:ext uri="{BB962C8B-B14F-4D97-AF65-F5344CB8AC3E}">
        <p14:creationId xmlns:p14="http://schemas.microsoft.com/office/powerpoint/2010/main" val="152186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Garamond" charset="0"/>
                <a:ea typeface="宋体" charset="0"/>
              </a:rPr>
              <a:t>中国（杭州）跨境电商综合试验区</a:t>
            </a:r>
          </a:p>
        </p:txBody>
      </p:sp>
      <p:pic>
        <p:nvPicPr>
          <p:cNvPr id="168962" name="内容占位符 3" descr="屏幕快照 2015-08-06 下午10.16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43" r="-17343"/>
          <a:stretch>
            <a:fillRect/>
          </a:stretch>
        </p:blipFill>
        <p:spPr>
          <a:xfrm>
            <a:off x="-1363663" y="231775"/>
            <a:ext cx="11998326" cy="6451600"/>
          </a:xfrm>
        </p:spPr>
      </p:pic>
      <p:sp>
        <p:nvSpPr>
          <p:cNvPr id="3" name="矩形 2"/>
          <p:cNvSpPr/>
          <p:nvPr/>
        </p:nvSpPr>
        <p:spPr>
          <a:xfrm>
            <a:off x="285750" y="279400"/>
            <a:ext cx="8651875" cy="65722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5750" y="6015038"/>
            <a:ext cx="8651875" cy="6556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485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黑体"/>
                <a:ea typeface="黑体"/>
                <a:cs typeface="黑体"/>
              </a:rPr>
              <a:t>电商新蓝海</a:t>
            </a:r>
            <a:endParaRPr kumimoji="1" lang="zh-CN" altLang="en-US" b="1" dirty="0">
              <a:latin typeface="黑体"/>
              <a:ea typeface="黑体"/>
              <a:cs typeface="黑体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29" y="254000"/>
            <a:ext cx="42291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27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农村电子商务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6" name="内容占位符 5" descr="屏幕快照 2015-09-16 下午10.26.4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0" b="6900"/>
          <a:stretch>
            <a:fillRect/>
          </a:stretch>
        </p:blipFill>
        <p:spPr>
          <a:xfrm>
            <a:off x="457200" y="1781943"/>
            <a:ext cx="8229600" cy="4530725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8CFE0-3BEB-BA41-9F52-D4D0826FB9A5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3448D-BF76-3C49-9CE4-0958238705B1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3" name="图片 2" descr="屏幕快照 2015-11-23 下午12.53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0"/>
            <a:ext cx="765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88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20306"/>
          </a:xfrm>
        </p:spPr>
        <p:txBody>
          <a:bodyPr/>
          <a:lstStyle/>
          <a:p>
            <a:r>
              <a:rPr kumimoji="1" lang="zh-CN" altLang="en-US" b="1" dirty="0" smtClean="0">
                <a:latin typeface="Heiti SC Light"/>
                <a:ea typeface="Heiti SC Light"/>
                <a:cs typeface="Heiti SC Light"/>
              </a:rPr>
              <a:t>农村电商</a:t>
            </a:r>
            <a:endParaRPr kumimoji="1"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297"/>
            <a:ext cx="9144000" cy="50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3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黑体"/>
                <a:ea typeface="黑体"/>
                <a:cs typeface="黑体"/>
              </a:rPr>
              <a:t>“一亩田”融资与商业模式风波</a:t>
            </a:r>
            <a:endParaRPr kumimoji="1" lang="zh-CN" altLang="en-US" b="1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内容占位符 3" descr="屏幕快照 2015-08-24 下午10.02.54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79" r="-9579"/>
          <a:stretch>
            <a:fillRect/>
          </a:stretch>
        </p:blipFill>
        <p:spPr>
          <a:xfrm>
            <a:off x="292100" y="1949449"/>
            <a:ext cx="8851900" cy="4677035"/>
          </a:xfrm>
        </p:spPr>
      </p:pic>
    </p:spTree>
    <p:extLst>
      <p:ext uri="{BB962C8B-B14F-4D97-AF65-F5344CB8AC3E}">
        <p14:creationId xmlns:p14="http://schemas.microsoft.com/office/powerpoint/2010/main" val="88077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黑体"/>
                <a:ea typeface="黑体"/>
                <a:cs typeface="黑体"/>
              </a:rPr>
              <a:t>一亩田商业模式</a:t>
            </a:r>
            <a:endParaRPr kumimoji="1" lang="zh-CN" altLang="en-US" b="1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9104"/>
            <a:ext cx="9144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800" b="1" dirty="0" smtClean="0">
                <a:latin typeface="黑体"/>
                <a:ea typeface="黑体"/>
                <a:cs typeface="黑体"/>
              </a:rPr>
              <a:t>2014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年底，成立两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年的食品杂货配送公司</a:t>
            </a:r>
            <a:r>
              <a:rPr lang="en-US" altLang="zh-CN" sz="2800" b="1" dirty="0" err="1">
                <a:latin typeface="黑体"/>
                <a:ea typeface="黑体"/>
                <a:cs typeface="黑体"/>
              </a:rPr>
              <a:t>Instacart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正进行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1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亿美元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C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轮融资，其估值会达到</a:t>
            </a:r>
            <a:r>
              <a:rPr lang="en-US" altLang="zh-CN" sz="2800" b="1" dirty="0">
                <a:latin typeface="黑体"/>
                <a:ea typeface="黑体"/>
                <a:cs typeface="黑体"/>
              </a:rPr>
              <a:t>20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亿美元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。</a:t>
            </a:r>
            <a:endParaRPr kumimoji="1" lang="zh-CN" altLang="en-US" sz="2800" b="1" dirty="0">
              <a:latin typeface="黑体"/>
              <a:ea typeface="黑体"/>
              <a:cs typeface="黑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2903"/>
            <a:ext cx="9144000" cy="44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89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 descr="屏幕快照 2015-10-16 下午3.28.13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81" t="7880" r="7481"/>
          <a:stretch/>
        </p:blipFill>
        <p:spPr>
          <a:xfrm>
            <a:off x="-479437" y="912313"/>
            <a:ext cx="9501888" cy="5509655"/>
          </a:xfrm>
        </p:spPr>
      </p:pic>
    </p:spTree>
    <p:extLst>
      <p:ext uri="{BB962C8B-B14F-4D97-AF65-F5344CB8AC3E}">
        <p14:creationId xmlns:p14="http://schemas.microsoft.com/office/powerpoint/2010/main" val="239394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8CFE0-3BEB-BA41-9F52-D4D0826FB9A5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3448D-BF76-3C49-9CE4-0958238705B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38100"/>
            <a:ext cx="64135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8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 descr="屏幕快照 2015-10-16 下午3.30.1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51" b="561"/>
          <a:stretch/>
        </p:blipFill>
        <p:spPr>
          <a:xfrm>
            <a:off x="225011" y="510488"/>
            <a:ext cx="8701200" cy="5703227"/>
          </a:xfrm>
        </p:spPr>
      </p:pic>
      <p:sp>
        <p:nvSpPr>
          <p:cNvPr id="5" name="圆角矩形 4"/>
          <p:cNvSpPr/>
          <p:nvPr/>
        </p:nvSpPr>
        <p:spPr>
          <a:xfrm>
            <a:off x="375600" y="3041044"/>
            <a:ext cx="8532725" cy="787093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6340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86D68F80-8D41-6F4A-B155-F59180519A5B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710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14FE6CA-6C39-5546-BEF3-FBD288216A21}" type="slidenum">
              <a:rPr lang="en-US" altLang="zh-CN" sz="1200" b="0">
                <a:latin typeface="Garamond" charset="0"/>
              </a:rPr>
              <a:pPr/>
              <a:t>61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710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5888"/>
            <a:ext cx="8207375" cy="1311275"/>
          </a:xfrm>
        </p:spPr>
        <p:txBody>
          <a:bodyPr/>
          <a:lstStyle/>
          <a:p>
            <a:pPr algn="ctr" eaLnBrk="1" hangingPunct="1"/>
            <a:r>
              <a:rPr kumimoji="1" lang="zh-CN" altLang="en-US" dirty="0">
                <a:latin typeface="微软雅黑" charset="0"/>
                <a:ea typeface="微软雅黑" charset="0"/>
                <a:cs typeface="微软雅黑" charset="0"/>
              </a:rPr>
              <a:t>电子商务应用分类（二）    </a:t>
            </a:r>
            <a:br>
              <a:rPr kumimoji="1" lang="zh-CN" altLang="en-US" dirty="0">
                <a:latin typeface="微软雅黑" charset="0"/>
                <a:ea typeface="微软雅黑" charset="0"/>
                <a:cs typeface="微软雅黑" charset="0"/>
              </a:rPr>
            </a:br>
            <a:r>
              <a:rPr kumimoji="1" lang="zh-CN" altLang="en-US" dirty="0">
                <a:latin typeface="微软雅黑" charset="0"/>
                <a:ea typeface="微软雅黑" charset="0"/>
                <a:cs typeface="微软雅黑" charset="0"/>
              </a:rPr>
              <a:t>—根据系统功能完整程度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916113"/>
            <a:ext cx="8640763" cy="4314825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zh-CN" altLang="en-US" sz="2600" b="1" dirty="0">
                <a:solidFill>
                  <a:srgbClr val="AA1949"/>
                </a:solidFill>
                <a:latin typeface="宋体" charset="0"/>
                <a:ea typeface="宋体" charset="0"/>
              </a:rPr>
              <a:t>网上黄页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zh-CN" altLang="en-US" sz="2600" b="1" dirty="0">
                <a:latin typeface="宋体" charset="0"/>
                <a:ea typeface="宋体" charset="0"/>
              </a:rPr>
              <a:t>   </a:t>
            </a:r>
            <a:r>
              <a:rPr lang="zh-CN" altLang="en-US" sz="2400" b="1" dirty="0">
                <a:latin typeface="宋体" charset="0"/>
                <a:ea typeface="宋体" charset="0"/>
              </a:rPr>
              <a:t>功能:  信息发布、信息检索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zh-CN" altLang="en-US" sz="2400" b="1" dirty="0">
                <a:latin typeface="宋体" charset="0"/>
                <a:ea typeface="宋体" charset="0"/>
              </a:rPr>
              <a:t>   特点：费用低廉、</a:t>
            </a:r>
            <a:r>
              <a:rPr lang="zh-CN" altLang="en-US" sz="2400" b="1" dirty="0" smtClean="0">
                <a:latin typeface="宋体" charset="0"/>
                <a:ea typeface="宋体" charset="0"/>
              </a:rPr>
              <a:t>功能单一</a:t>
            </a:r>
            <a:endParaRPr lang="zh-CN" altLang="en-US" sz="2600" b="1" dirty="0">
              <a:latin typeface="宋体" charset="0"/>
              <a:ea typeface="宋体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600" b="1" dirty="0">
                <a:solidFill>
                  <a:srgbClr val="AA1949"/>
                </a:solidFill>
                <a:latin typeface="宋体" charset="0"/>
                <a:ea typeface="宋体" charset="0"/>
              </a:rPr>
              <a:t>简单</a:t>
            </a:r>
            <a:r>
              <a:rPr lang="en-US" altLang="zh-CN" sz="2600" b="1" dirty="0">
                <a:solidFill>
                  <a:srgbClr val="AA1949"/>
                </a:solidFill>
                <a:latin typeface="宋体" charset="0"/>
                <a:ea typeface="宋体" charset="0"/>
              </a:rPr>
              <a:t>EC</a:t>
            </a:r>
            <a:r>
              <a:rPr lang="zh-CN" altLang="en-US" sz="2600" b="1" dirty="0">
                <a:solidFill>
                  <a:srgbClr val="AA1949"/>
                </a:solidFill>
                <a:latin typeface="宋体" charset="0"/>
                <a:ea typeface="宋体" charset="0"/>
              </a:rPr>
              <a:t>系统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zh-CN" altLang="en-US" sz="2600" b="1" dirty="0">
                <a:latin typeface="宋体" charset="0"/>
                <a:ea typeface="宋体" charset="0"/>
              </a:rPr>
              <a:t>   </a:t>
            </a:r>
            <a:r>
              <a:rPr lang="zh-CN" altLang="en-US" sz="2400" b="1" dirty="0">
                <a:latin typeface="宋体" charset="0"/>
                <a:ea typeface="宋体" charset="0"/>
              </a:rPr>
              <a:t>功能: 网上黄页+ </a:t>
            </a:r>
            <a:r>
              <a:rPr lang="zh-CN" altLang="en-US" sz="2400" b="1" dirty="0">
                <a:solidFill>
                  <a:srgbClr val="AA1949"/>
                </a:solidFill>
                <a:latin typeface="宋体" charset="0"/>
                <a:ea typeface="宋体" charset="0"/>
              </a:rPr>
              <a:t>网上定货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zh-CN" altLang="en-US" sz="2400" b="1" dirty="0">
                <a:latin typeface="宋体" charset="0"/>
                <a:ea typeface="宋体" charset="0"/>
              </a:rPr>
              <a:t>   特点：实现方便、功能</a:t>
            </a:r>
            <a:r>
              <a:rPr lang="zh-CN" altLang="en-US" sz="2400" b="1" dirty="0" smtClean="0">
                <a:latin typeface="宋体" charset="0"/>
                <a:ea typeface="宋体" charset="0"/>
              </a:rPr>
              <a:t>有限</a:t>
            </a:r>
            <a:endParaRPr lang="zh-CN" altLang="en-US" sz="2600" b="1" dirty="0">
              <a:latin typeface="宋体" charset="0"/>
              <a:ea typeface="宋体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600" b="1" dirty="0">
                <a:solidFill>
                  <a:srgbClr val="AA1949"/>
                </a:solidFill>
                <a:latin typeface="宋体" charset="0"/>
                <a:ea typeface="宋体" charset="0"/>
              </a:rPr>
              <a:t>完整</a:t>
            </a:r>
            <a:r>
              <a:rPr lang="en-US" altLang="zh-CN" sz="2600" b="1" dirty="0">
                <a:solidFill>
                  <a:srgbClr val="AA1949"/>
                </a:solidFill>
                <a:latin typeface="宋体" charset="0"/>
                <a:ea typeface="宋体" charset="0"/>
              </a:rPr>
              <a:t>EC</a:t>
            </a:r>
            <a:r>
              <a:rPr lang="zh-CN" altLang="en-US" sz="2600" b="1" dirty="0">
                <a:solidFill>
                  <a:srgbClr val="AA1949"/>
                </a:solidFill>
                <a:latin typeface="宋体" charset="0"/>
                <a:ea typeface="宋体" charset="0"/>
              </a:rPr>
              <a:t>系统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zh-CN" altLang="en-US" sz="2600" b="1" dirty="0">
                <a:latin typeface="宋体" charset="0"/>
                <a:ea typeface="宋体" charset="0"/>
              </a:rPr>
              <a:t>   </a:t>
            </a:r>
            <a:r>
              <a:rPr lang="zh-CN" altLang="en-US" sz="2400" b="1" dirty="0">
                <a:latin typeface="宋体" charset="0"/>
                <a:ea typeface="宋体" charset="0"/>
              </a:rPr>
              <a:t>功能: 网上黄页+ 网上定货+ </a:t>
            </a:r>
            <a:r>
              <a:rPr lang="zh-CN" altLang="en-US" sz="2400" b="1" dirty="0">
                <a:solidFill>
                  <a:srgbClr val="AA1949"/>
                </a:solidFill>
                <a:latin typeface="宋体" charset="0"/>
                <a:ea typeface="宋体" charset="0"/>
              </a:rPr>
              <a:t>网上支付与结算</a:t>
            </a:r>
            <a:r>
              <a:rPr lang="zh-CN" altLang="en-US" sz="2400" b="1" dirty="0">
                <a:latin typeface="宋体" charset="0"/>
                <a:ea typeface="宋体" charset="0"/>
              </a:rPr>
              <a:t> + </a:t>
            </a:r>
            <a:r>
              <a:rPr lang="zh-CN" altLang="en-US" sz="2400" b="1" dirty="0">
                <a:solidFill>
                  <a:srgbClr val="AA1949"/>
                </a:solidFill>
                <a:latin typeface="宋体" charset="0"/>
                <a:ea typeface="宋体" charset="0"/>
              </a:rPr>
              <a:t>物流</a:t>
            </a:r>
            <a:r>
              <a:rPr lang="zh-CN" altLang="en-US" sz="2400" b="1" dirty="0">
                <a:latin typeface="宋体" charset="0"/>
                <a:ea typeface="宋体" charset="0"/>
              </a:rPr>
              <a:t>+ </a:t>
            </a:r>
            <a:r>
              <a:rPr lang="zh-CN" altLang="en-US" sz="2400" b="1" dirty="0">
                <a:latin typeface="Times New Roman" charset="0"/>
                <a:ea typeface="宋体" charset="0"/>
              </a:rPr>
              <a:t>…</a:t>
            </a:r>
            <a:endParaRPr lang="zh-CN" altLang="en-US" sz="2400" b="1" dirty="0">
              <a:latin typeface="宋体" charset="0"/>
              <a:ea typeface="宋体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r>
              <a:rPr lang="zh-CN" altLang="en-US" sz="2400" b="1" dirty="0">
                <a:latin typeface="宋体" charset="0"/>
                <a:ea typeface="宋体" charset="0"/>
              </a:rPr>
              <a:t>   特点：实现复杂、应用方便、功能齐全</a:t>
            </a:r>
          </a:p>
        </p:txBody>
      </p:sp>
    </p:spTree>
    <p:extLst>
      <p:ext uri="{BB962C8B-B14F-4D97-AF65-F5344CB8AC3E}">
        <p14:creationId xmlns:p14="http://schemas.microsoft.com/office/powerpoint/2010/main" val="423561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0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60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60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0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日期占位符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46AEB67-40BE-3A46-A0ED-B8C86EE2B392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7203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BBDD11B0-60A9-CE45-A860-5BBA20DA5B45}" type="slidenum">
              <a:rPr lang="en-US" altLang="zh-CN" sz="1200" b="0">
                <a:latin typeface="Garamond" charset="0"/>
              </a:rPr>
              <a:pPr/>
              <a:t>62</a:t>
            </a:fld>
            <a:endParaRPr lang="en-US" altLang="zh-CN" sz="1200" b="0">
              <a:latin typeface="Garamond" charset="0"/>
            </a:endParaRPr>
          </a:p>
        </p:txBody>
      </p:sp>
      <p:grpSp>
        <p:nvGrpSpPr>
          <p:cNvPr id="172035" name="Group 33"/>
          <p:cNvGrpSpPr>
            <a:grpSpLocks/>
          </p:cNvGrpSpPr>
          <p:nvPr/>
        </p:nvGrpSpPr>
        <p:grpSpPr bwMode="auto">
          <a:xfrm>
            <a:off x="539750" y="838200"/>
            <a:ext cx="8116888" cy="5254625"/>
            <a:chOff x="100" y="342"/>
            <a:chExt cx="5353" cy="3849"/>
          </a:xfrm>
        </p:grpSpPr>
        <p:graphicFrame>
          <p:nvGraphicFramePr>
            <p:cNvPr id="172036" name="Object 2"/>
            <p:cNvGraphicFramePr>
              <a:graphicFrameLocks noChangeAspect="1"/>
            </p:cNvGraphicFramePr>
            <p:nvPr/>
          </p:nvGraphicFramePr>
          <p:xfrm>
            <a:off x="158" y="1903"/>
            <a:ext cx="545" cy="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6" r:id="rId3" imgW="2501798" imgH="2616098" progId="Unknown">
                    <p:embed/>
                  </p:oleObj>
                </mc:Choice>
                <mc:Fallback>
                  <p:oleObj r:id="rId3" imgW="2501798" imgH="2616098" progId="Unknow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" y="1903"/>
                          <a:ext cx="545" cy="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037" name="AutoShape 3"/>
            <p:cNvSpPr>
              <a:spLocks noChangeArrowheads="1"/>
            </p:cNvSpPr>
            <p:nvPr/>
          </p:nvSpPr>
          <p:spPr bwMode="auto">
            <a:xfrm>
              <a:off x="930" y="1842"/>
              <a:ext cx="1270" cy="675"/>
            </a:xfrm>
            <a:prstGeom prst="cloudCallout">
              <a:avLst>
                <a:gd name="adj1" fmla="val 3491"/>
                <a:gd name="adj2" fmla="val 40116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kumimoji="1" lang="en-US" altLang="zh-CN" sz="2400">
                  <a:latin typeface="Times New Roman" charset="0"/>
                </a:rPr>
                <a:t>Internet</a:t>
              </a:r>
            </a:p>
          </p:txBody>
        </p:sp>
        <p:graphicFrame>
          <p:nvGraphicFramePr>
            <p:cNvPr id="172038" name="Object 4"/>
            <p:cNvGraphicFramePr>
              <a:graphicFrameLocks noChangeAspect="1"/>
            </p:cNvGraphicFramePr>
            <p:nvPr/>
          </p:nvGraphicFramePr>
          <p:xfrm>
            <a:off x="2551" y="1868"/>
            <a:ext cx="556" cy="7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7" r:id="rId5" imgW="2735263" imgH="3825875" progId="Unknown">
                    <p:embed/>
                  </p:oleObj>
                </mc:Choice>
                <mc:Fallback>
                  <p:oleObj r:id="rId5" imgW="2735263" imgH="3825875" progId="Unknow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1" y="1868"/>
                          <a:ext cx="556" cy="7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039" name="Object 5"/>
            <p:cNvGraphicFramePr>
              <a:graphicFrameLocks noChangeAspect="1"/>
            </p:cNvGraphicFramePr>
            <p:nvPr/>
          </p:nvGraphicFramePr>
          <p:xfrm>
            <a:off x="3430" y="1868"/>
            <a:ext cx="556" cy="7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8" r:id="rId7" imgW="2735263" imgH="3825875" progId="Unknown">
                    <p:embed/>
                  </p:oleObj>
                </mc:Choice>
                <mc:Fallback>
                  <p:oleObj r:id="rId7" imgW="2735263" imgH="3825875" progId="Unknow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0" y="1868"/>
                          <a:ext cx="556" cy="7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040" name="AutoShape 6"/>
            <p:cNvSpPr>
              <a:spLocks noChangeArrowheads="1"/>
            </p:cNvSpPr>
            <p:nvPr/>
          </p:nvSpPr>
          <p:spPr bwMode="auto">
            <a:xfrm>
              <a:off x="4598" y="2684"/>
              <a:ext cx="849" cy="474"/>
            </a:xfrm>
            <a:prstGeom prst="flowChartMagneticDisk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0350" tIns="30175" rIns="60350" bIns="30175" anchor="ctr"/>
            <a:lstStyle/>
            <a:p>
              <a:pPr algn="ctr"/>
              <a:r>
                <a:rPr kumimoji="1" lang="zh-CN" altLang="en-US">
                  <a:latin typeface="Times New Roman" charset="0"/>
                </a:rPr>
                <a:t>库存</a:t>
              </a:r>
              <a:endParaRPr kumimoji="1" lang="zh-CN" altLang="en-US" b="0">
                <a:latin typeface="Times New Roman" charset="0"/>
              </a:endParaRPr>
            </a:p>
          </p:txBody>
        </p:sp>
        <p:sp>
          <p:nvSpPr>
            <p:cNvPr id="172041" name="AutoShape 7"/>
            <p:cNvSpPr>
              <a:spLocks noChangeArrowheads="1"/>
            </p:cNvSpPr>
            <p:nvPr/>
          </p:nvSpPr>
          <p:spPr bwMode="auto">
            <a:xfrm>
              <a:off x="4598" y="2004"/>
              <a:ext cx="818" cy="474"/>
            </a:xfrm>
            <a:prstGeom prst="flowChartMagneticDisk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0350" tIns="30175" rIns="60350" bIns="30175" anchor="ctr"/>
            <a:lstStyle/>
            <a:p>
              <a:pPr algn="ctr"/>
              <a:r>
                <a:rPr kumimoji="1" lang="zh-CN" altLang="en-US">
                  <a:latin typeface="Times New Roman" charset="0"/>
                </a:rPr>
                <a:t>生产</a:t>
              </a:r>
              <a:endParaRPr kumimoji="1" lang="zh-CN" altLang="en-US" b="0">
                <a:latin typeface="Times New Roman" charset="0"/>
              </a:endParaRPr>
            </a:p>
          </p:txBody>
        </p:sp>
        <p:sp>
          <p:nvSpPr>
            <p:cNvPr id="172042" name="Line 8"/>
            <p:cNvSpPr>
              <a:spLocks noChangeShapeType="1"/>
            </p:cNvSpPr>
            <p:nvPr/>
          </p:nvSpPr>
          <p:spPr bwMode="auto">
            <a:xfrm>
              <a:off x="625" y="2239"/>
              <a:ext cx="486" cy="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43" name="Line 9"/>
            <p:cNvSpPr>
              <a:spLocks noChangeShapeType="1"/>
            </p:cNvSpPr>
            <p:nvPr/>
          </p:nvSpPr>
          <p:spPr bwMode="auto">
            <a:xfrm flipV="1">
              <a:off x="3107" y="2239"/>
              <a:ext cx="323" cy="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44" name="Line 10"/>
            <p:cNvSpPr>
              <a:spLocks noChangeShapeType="1"/>
            </p:cNvSpPr>
            <p:nvPr/>
          </p:nvSpPr>
          <p:spPr bwMode="auto">
            <a:xfrm>
              <a:off x="4014" y="2239"/>
              <a:ext cx="46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45" name="Line 11"/>
            <p:cNvSpPr>
              <a:spLocks noChangeShapeType="1"/>
            </p:cNvSpPr>
            <p:nvPr/>
          </p:nvSpPr>
          <p:spPr bwMode="auto">
            <a:xfrm flipV="1">
              <a:off x="2200" y="2239"/>
              <a:ext cx="31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46" name="Line 12"/>
            <p:cNvSpPr>
              <a:spLocks noChangeShapeType="1"/>
            </p:cNvSpPr>
            <p:nvPr/>
          </p:nvSpPr>
          <p:spPr bwMode="auto">
            <a:xfrm flipV="1">
              <a:off x="4014" y="1590"/>
              <a:ext cx="584" cy="6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47" name="Line 13"/>
            <p:cNvSpPr>
              <a:spLocks noChangeShapeType="1"/>
            </p:cNvSpPr>
            <p:nvPr/>
          </p:nvSpPr>
          <p:spPr bwMode="auto">
            <a:xfrm>
              <a:off x="4014" y="2239"/>
              <a:ext cx="584" cy="64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48" name="Text Box 14"/>
            <p:cNvSpPr txBox="1">
              <a:spLocks noChangeArrowheads="1"/>
            </p:cNvSpPr>
            <p:nvPr/>
          </p:nvSpPr>
          <p:spPr bwMode="auto">
            <a:xfrm>
              <a:off x="2247" y="1111"/>
              <a:ext cx="1132" cy="2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kumimoji="1" lang="en-US" altLang="zh-CN" sz="3200">
                  <a:latin typeface="Times New Roman" charset="0"/>
                </a:rPr>
                <a:t>Web </a:t>
              </a:r>
            </a:p>
            <a:p>
              <a:pPr algn="ctr"/>
              <a:r>
                <a:rPr kumimoji="1" lang="zh-CN" altLang="en-US" sz="2000">
                  <a:latin typeface="Times New Roman" charset="0"/>
                </a:rPr>
                <a:t>电子商务系统</a:t>
              </a:r>
            </a:p>
          </p:txBody>
        </p:sp>
        <p:sp>
          <p:nvSpPr>
            <p:cNvPr id="172049" name="Text Box 15"/>
            <p:cNvSpPr txBox="1">
              <a:spLocks noChangeArrowheads="1"/>
            </p:cNvSpPr>
            <p:nvPr/>
          </p:nvSpPr>
          <p:spPr bwMode="auto">
            <a:xfrm>
              <a:off x="3288" y="929"/>
              <a:ext cx="935" cy="2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/>
              <a:r>
                <a:rPr kumimoji="1" lang="en-US" altLang="zh-CN" sz="3200">
                  <a:latin typeface="Times New Roman" charset="0"/>
                </a:rPr>
                <a:t>ERP</a:t>
              </a:r>
            </a:p>
            <a:p>
              <a:pPr algn="ctr"/>
              <a:r>
                <a:rPr kumimoji="1" lang="zh-CN" altLang="en-US" sz="2000">
                  <a:latin typeface="Times New Roman" charset="0"/>
                </a:rPr>
                <a:t>后端</a:t>
              </a:r>
            </a:p>
            <a:p>
              <a:pPr algn="ctr"/>
              <a:r>
                <a:rPr kumimoji="1" lang="zh-CN" altLang="en-US" sz="2000">
                  <a:latin typeface="Times New Roman" charset="0"/>
                </a:rPr>
                <a:t>信息系统</a:t>
              </a:r>
            </a:p>
          </p:txBody>
        </p:sp>
        <p:sp>
          <p:nvSpPr>
            <p:cNvPr id="172050" name="AutoShape 16"/>
            <p:cNvSpPr>
              <a:spLocks noChangeArrowheads="1"/>
            </p:cNvSpPr>
            <p:nvPr/>
          </p:nvSpPr>
          <p:spPr bwMode="auto">
            <a:xfrm>
              <a:off x="4604" y="1298"/>
              <a:ext cx="849" cy="474"/>
            </a:xfrm>
            <a:prstGeom prst="flowChartMagneticDisk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0350" tIns="30175" rIns="60350" bIns="30175" anchor="ctr"/>
            <a:lstStyle/>
            <a:p>
              <a:pPr algn="ctr"/>
              <a:r>
                <a:rPr kumimoji="1" lang="zh-CN" altLang="en-US">
                  <a:latin typeface="Times New Roman" charset="0"/>
                </a:rPr>
                <a:t>采购</a:t>
              </a:r>
              <a:endParaRPr kumimoji="1" lang="zh-CN" altLang="en-US" b="0">
                <a:latin typeface="Times New Roman" charset="0"/>
              </a:endParaRPr>
            </a:p>
          </p:txBody>
        </p:sp>
        <p:sp>
          <p:nvSpPr>
            <p:cNvPr id="172051" name="AutoShape 17"/>
            <p:cNvSpPr>
              <a:spLocks noChangeArrowheads="1"/>
            </p:cNvSpPr>
            <p:nvPr/>
          </p:nvSpPr>
          <p:spPr bwMode="auto">
            <a:xfrm>
              <a:off x="4604" y="597"/>
              <a:ext cx="849" cy="474"/>
            </a:xfrm>
            <a:prstGeom prst="flowChartMagneticDisk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0350" tIns="30175" rIns="60350" bIns="30175" anchor="ctr"/>
            <a:lstStyle/>
            <a:p>
              <a:pPr algn="ctr"/>
              <a:r>
                <a:rPr kumimoji="1" lang="zh-CN" altLang="en-US">
                  <a:latin typeface="Times New Roman" charset="0"/>
                </a:rPr>
                <a:t>订单</a:t>
              </a:r>
              <a:endParaRPr kumimoji="1" lang="zh-CN" altLang="en-US" b="0">
                <a:latin typeface="Times New Roman" charset="0"/>
              </a:endParaRPr>
            </a:p>
          </p:txBody>
        </p:sp>
        <p:sp>
          <p:nvSpPr>
            <p:cNvPr id="172052" name="Line 18"/>
            <p:cNvSpPr>
              <a:spLocks noChangeShapeType="1"/>
            </p:cNvSpPr>
            <p:nvPr/>
          </p:nvSpPr>
          <p:spPr bwMode="auto">
            <a:xfrm flipV="1">
              <a:off x="4014" y="890"/>
              <a:ext cx="544" cy="131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53" name="Line 19"/>
            <p:cNvSpPr>
              <a:spLocks noChangeShapeType="1"/>
            </p:cNvSpPr>
            <p:nvPr/>
          </p:nvSpPr>
          <p:spPr bwMode="auto">
            <a:xfrm>
              <a:off x="4014" y="2251"/>
              <a:ext cx="544" cy="12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54" name="Line 20"/>
            <p:cNvSpPr>
              <a:spLocks noChangeShapeType="1"/>
            </p:cNvSpPr>
            <p:nvPr/>
          </p:nvSpPr>
          <p:spPr bwMode="auto">
            <a:xfrm>
              <a:off x="3334" y="572"/>
              <a:ext cx="0" cy="340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055" name="AutoShape 21"/>
            <p:cNvSpPr>
              <a:spLocks noChangeArrowheads="1"/>
            </p:cNvSpPr>
            <p:nvPr/>
          </p:nvSpPr>
          <p:spPr bwMode="auto">
            <a:xfrm>
              <a:off x="4604" y="3339"/>
              <a:ext cx="849" cy="474"/>
            </a:xfrm>
            <a:prstGeom prst="flowChartMagneticDisk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60350" tIns="30175" rIns="60350" bIns="30175" anchor="ctr"/>
            <a:lstStyle/>
            <a:p>
              <a:pPr algn="ctr"/>
              <a:r>
                <a:rPr kumimoji="1" lang="zh-CN" altLang="en-US">
                  <a:latin typeface="Times New Roman" charset="0"/>
                </a:rPr>
                <a:t>销售</a:t>
              </a:r>
              <a:endParaRPr kumimoji="1" lang="zh-CN" altLang="en-US" b="0">
                <a:latin typeface="Times New Roman" charset="0"/>
              </a:endParaRPr>
            </a:p>
          </p:txBody>
        </p:sp>
        <p:sp>
          <p:nvSpPr>
            <p:cNvPr id="172056" name="Text Box 22"/>
            <p:cNvSpPr txBox="1">
              <a:spLocks noChangeArrowheads="1"/>
            </p:cNvSpPr>
            <p:nvPr/>
          </p:nvSpPr>
          <p:spPr bwMode="auto">
            <a:xfrm>
              <a:off x="4682" y="3726"/>
              <a:ext cx="756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/>
              <a:r>
                <a:rPr kumimoji="1" lang="zh-CN" altLang="en-US" sz="4000" b="0">
                  <a:latin typeface="Times New Roman" charset="0"/>
                </a:rPr>
                <a:t>……</a:t>
              </a:r>
            </a:p>
          </p:txBody>
        </p:sp>
        <p:graphicFrame>
          <p:nvGraphicFramePr>
            <p:cNvPr id="172057" name="Object 23"/>
            <p:cNvGraphicFramePr>
              <a:graphicFrameLocks noChangeAspect="1"/>
            </p:cNvGraphicFramePr>
            <p:nvPr/>
          </p:nvGraphicFramePr>
          <p:xfrm>
            <a:off x="1511" y="342"/>
            <a:ext cx="556" cy="7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9" r:id="rId8" imgW="2735263" imgH="3825875" progId="Unknown">
                    <p:embed/>
                  </p:oleObj>
                </mc:Choice>
                <mc:Fallback>
                  <p:oleObj r:id="rId8" imgW="2735263" imgH="3825875" progId="Unknow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11" y="342"/>
                          <a:ext cx="556" cy="7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058" name="Object 24"/>
            <p:cNvGraphicFramePr>
              <a:graphicFrameLocks noChangeAspect="1"/>
            </p:cNvGraphicFramePr>
            <p:nvPr/>
          </p:nvGraphicFramePr>
          <p:xfrm>
            <a:off x="2547" y="3040"/>
            <a:ext cx="556" cy="7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0" r:id="rId9" imgW="2735263" imgH="3825875" progId="Unknown">
                    <p:embed/>
                  </p:oleObj>
                </mc:Choice>
                <mc:Fallback>
                  <p:oleObj r:id="rId9" imgW="2735263" imgH="3825875" progId="Unknow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7" y="3040"/>
                          <a:ext cx="556" cy="7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2059" name="Object 25"/>
            <p:cNvGraphicFramePr>
              <a:graphicFrameLocks noChangeAspect="1"/>
            </p:cNvGraphicFramePr>
            <p:nvPr/>
          </p:nvGraphicFramePr>
          <p:xfrm>
            <a:off x="1335" y="3016"/>
            <a:ext cx="556" cy="7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31" r:id="rId10" imgW="2735263" imgH="3825875" progId="Unknown">
                    <p:embed/>
                  </p:oleObj>
                </mc:Choice>
                <mc:Fallback>
                  <p:oleObj r:id="rId10" imgW="2735263" imgH="3825875" progId="Unknown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5" y="3016"/>
                          <a:ext cx="556" cy="7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FF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2060" name="Text Box 26"/>
            <p:cNvSpPr txBox="1">
              <a:spLocks noChangeArrowheads="1"/>
            </p:cNvSpPr>
            <p:nvPr/>
          </p:nvSpPr>
          <p:spPr bwMode="auto">
            <a:xfrm>
              <a:off x="2142" y="463"/>
              <a:ext cx="599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67" tIns="46032" rIns="92067" bIns="46032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0"/>
                <a:buNone/>
              </a:pPr>
              <a:r>
                <a:rPr kumimoji="1" lang="zh-CN" altLang="en-US" sz="2000"/>
                <a:t>供应商</a:t>
              </a:r>
            </a:p>
          </p:txBody>
        </p:sp>
        <p:sp>
          <p:nvSpPr>
            <p:cNvPr id="172061" name="Text Box 27"/>
            <p:cNvSpPr txBox="1">
              <a:spLocks noChangeArrowheads="1"/>
            </p:cNvSpPr>
            <p:nvPr/>
          </p:nvSpPr>
          <p:spPr bwMode="auto">
            <a:xfrm>
              <a:off x="1174" y="3854"/>
              <a:ext cx="59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67" tIns="46032" rIns="92067" bIns="46032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0"/>
                <a:buNone/>
              </a:pPr>
              <a:r>
                <a:rPr kumimoji="1" lang="zh-CN" altLang="en-US" sz="2000"/>
                <a:t>物流商</a:t>
              </a:r>
            </a:p>
          </p:txBody>
        </p:sp>
        <p:sp>
          <p:nvSpPr>
            <p:cNvPr id="172062" name="Text Box 28"/>
            <p:cNvSpPr txBox="1">
              <a:spLocks noChangeArrowheads="1"/>
            </p:cNvSpPr>
            <p:nvPr/>
          </p:nvSpPr>
          <p:spPr bwMode="auto">
            <a:xfrm>
              <a:off x="2534" y="3869"/>
              <a:ext cx="438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67" tIns="46032" rIns="92067" bIns="46032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0"/>
                <a:buNone/>
              </a:pPr>
              <a:r>
                <a:rPr kumimoji="1" lang="zh-CN" altLang="en-US" sz="2000"/>
                <a:t>银行</a:t>
              </a:r>
            </a:p>
          </p:txBody>
        </p:sp>
        <p:sp>
          <p:nvSpPr>
            <p:cNvPr id="172063" name="Text Box 29"/>
            <p:cNvSpPr txBox="1">
              <a:spLocks noChangeArrowheads="1"/>
            </p:cNvSpPr>
            <p:nvPr/>
          </p:nvSpPr>
          <p:spPr bwMode="auto">
            <a:xfrm>
              <a:off x="100" y="2494"/>
              <a:ext cx="43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67" tIns="46032" rIns="92067" bIns="46032">
              <a:spAutoFit/>
            </a:bodyPr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charset="0"/>
                <a:buNone/>
              </a:pPr>
              <a:r>
                <a:rPr kumimoji="1" lang="zh-CN" altLang="en-US" sz="2000"/>
                <a:t>客户</a:t>
              </a:r>
            </a:p>
          </p:txBody>
        </p:sp>
        <p:sp>
          <p:nvSpPr>
            <p:cNvPr id="172064" name="Line 30"/>
            <p:cNvSpPr>
              <a:spLocks noChangeShapeType="1"/>
            </p:cNvSpPr>
            <p:nvPr/>
          </p:nvSpPr>
          <p:spPr bwMode="auto">
            <a:xfrm>
              <a:off x="1704" y="1071"/>
              <a:ext cx="0" cy="70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67" tIns="46032" rIns="92067" bIns="46032"/>
            <a:lstStyle/>
            <a:p>
              <a:endParaRPr lang="zh-CN" altLang="en-US"/>
            </a:p>
          </p:txBody>
        </p:sp>
        <p:sp>
          <p:nvSpPr>
            <p:cNvPr id="172065" name="Line 31"/>
            <p:cNvSpPr>
              <a:spLocks noChangeShapeType="1"/>
            </p:cNvSpPr>
            <p:nvPr/>
          </p:nvSpPr>
          <p:spPr bwMode="auto">
            <a:xfrm>
              <a:off x="1720" y="2517"/>
              <a:ext cx="0" cy="4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67" tIns="46032" rIns="92067" bIns="46032"/>
            <a:lstStyle/>
            <a:p>
              <a:endParaRPr lang="zh-CN" altLang="en-US"/>
            </a:p>
          </p:txBody>
        </p:sp>
        <p:sp>
          <p:nvSpPr>
            <p:cNvPr id="172066" name="Line 32"/>
            <p:cNvSpPr>
              <a:spLocks noChangeShapeType="1"/>
            </p:cNvSpPr>
            <p:nvPr/>
          </p:nvSpPr>
          <p:spPr bwMode="auto">
            <a:xfrm>
              <a:off x="1962" y="2424"/>
              <a:ext cx="585" cy="5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67" tIns="46032" rIns="92067" bIns="46032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882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日期占位符 1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DC87420-0E0C-7D4D-9834-7CAFF48ADC39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73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2A6DEA1A-45D1-FB4D-91D7-80434343DCFF}" type="slidenum">
              <a:rPr lang="en-US" altLang="zh-CN" sz="1200" b="0">
                <a:latin typeface="Garamond" charset="0"/>
              </a:rPr>
              <a:pPr/>
              <a:t>63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73059" name="Rectangle 18"/>
          <p:cNvSpPr>
            <a:spLocks noChangeArrowheads="1"/>
          </p:cNvSpPr>
          <p:nvPr/>
        </p:nvSpPr>
        <p:spPr bwMode="auto">
          <a:xfrm>
            <a:off x="539750" y="404813"/>
            <a:ext cx="5414945" cy="70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4000" dirty="0">
                <a:solidFill>
                  <a:schemeClr val="accent2">
                    <a:lumMod val="75000"/>
                  </a:schemeClr>
                </a:solidFill>
                <a:latin typeface="黑体"/>
                <a:ea typeface="黑体"/>
                <a:cs typeface="黑体"/>
              </a:rPr>
              <a:t>案例  </a:t>
            </a:r>
            <a:r>
              <a:rPr lang="en-US" altLang="zh-CN" sz="3600" dirty="0" err="1" smtClean="0">
                <a:solidFill>
                  <a:schemeClr val="accent2">
                    <a:lumMod val="75000"/>
                  </a:schemeClr>
                </a:solidFill>
                <a:latin typeface="黑体"/>
                <a:ea typeface="黑体"/>
                <a:cs typeface="黑体"/>
              </a:rPr>
              <a:t>WalMart</a:t>
            </a:r>
            <a:r>
              <a:rPr lang="en-US" altLang="zh-CN" sz="3600" dirty="0" smtClean="0">
                <a:solidFill>
                  <a:schemeClr val="accent2">
                    <a:lumMod val="75000"/>
                  </a:schemeClr>
                </a:solidFill>
                <a:latin typeface="黑体"/>
                <a:ea typeface="黑体"/>
                <a:cs typeface="黑体"/>
              </a:rPr>
              <a:t>  </a:t>
            </a:r>
            <a:r>
              <a:rPr lang="en-US" altLang="zh-CN" sz="3600" dirty="0" err="1">
                <a:solidFill>
                  <a:schemeClr val="accent2">
                    <a:lumMod val="75000"/>
                  </a:schemeClr>
                </a:solidFill>
                <a:latin typeface="黑体"/>
                <a:ea typeface="黑体"/>
                <a:cs typeface="黑体"/>
              </a:rPr>
              <a:t>vs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  <a:latin typeface="黑体"/>
                <a:ea typeface="黑体"/>
                <a:cs typeface="黑体"/>
              </a:rPr>
              <a:t>  P&amp;G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  <a:latin typeface="黑体"/>
                <a:ea typeface="黑体"/>
                <a:cs typeface="黑体"/>
                <a:hlinkClick r:id="rId2" action="ppaction://hlinksldjump"/>
              </a:rPr>
              <a:t>    </a:t>
            </a:r>
            <a:endParaRPr lang="en-US" altLang="zh-CN" sz="3600" dirty="0">
              <a:solidFill>
                <a:schemeClr val="accent2">
                  <a:lumMod val="75000"/>
                </a:schemeClr>
              </a:solidFill>
              <a:latin typeface="黑体"/>
              <a:ea typeface="黑体"/>
              <a:cs typeface="黑体"/>
            </a:endParaRPr>
          </a:p>
        </p:txBody>
      </p:sp>
      <p:grpSp>
        <p:nvGrpSpPr>
          <p:cNvPr id="173060" name="Group 24"/>
          <p:cNvGrpSpPr>
            <a:grpSpLocks/>
          </p:cNvGrpSpPr>
          <p:nvPr/>
        </p:nvGrpSpPr>
        <p:grpSpPr bwMode="auto">
          <a:xfrm>
            <a:off x="660400" y="1196975"/>
            <a:ext cx="7721600" cy="4989513"/>
            <a:chOff x="76" y="576"/>
            <a:chExt cx="4864" cy="3143"/>
          </a:xfrm>
        </p:grpSpPr>
        <p:sp>
          <p:nvSpPr>
            <p:cNvPr id="173062" name="Oval 2"/>
            <p:cNvSpPr>
              <a:spLocks noChangeArrowheads="1"/>
            </p:cNvSpPr>
            <p:nvPr/>
          </p:nvSpPr>
          <p:spPr bwMode="auto">
            <a:xfrm>
              <a:off x="2184" y="1512"/>
              <a:ext cx="1284" cy="1056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lIns="93600" tIns="46800" rIns="93600" bIns="46800"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73063" name="Oval 3"/>
            <p:cNvSpPr>
              <a:spLocks noChangeArrowheads="1"/>
            </p:cNvSpPr>
            <p:nvPr/>
          </p:nvSpPr>
          <p:spPr bwMode="auto">
            <a:xfrm>
              <a:off x="4504" y="576"/>
              <a:ext cx="432" cy="34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lIns="93600" tIns="46800" rIns="93600" bIns="46800"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73064" name="Oval 4"/>
            <p:cNvSpPr>
              <a:spLocks noChangeArrowheads="1"/>
            </p:cNvSpPr>
            <p:nvPr/>
          </p:nvSpPr>
          <p:spPr bwMode="auto">
            <a:xfrm>
              <a:off x="4504" y="1242"/>
              <a:ext cx="432" cy="34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lIns="93600" tIns="46800" rIns="93600" bIns="46800"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73065" name="Oval 5"/>
            <p:cNvSpPr>
              <a:spLocks noChangeArrowheads="1"/>
            </p:cNvSpPr>
            <p:nvPr/>
          </p:nvSpPr>
          <p:spPr bwMode="auto">
            <a:xfrm>
              <a:off x="4508" y="1880"/>
              <a:ext cx="432" cy="34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lIns="93600" tIns="46800" rIns="93600" bIns="46800"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73066" name="Oval 6"/>
            <p:cNvSpPr>
              <a:spLocks noChangeArrowheads="1"/>
            </p:cNvSpPr>
            <p:nvPr/>
          </p:nvSpPr>
          <p:spPr bwMode="auto">
            <a:xfrm>
              <a:off x="4500" y="3072"/>
              <a:ext cx="432" cy="34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lIns="93600" tIns="46800" rIns="93600" bIns="46800"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73067" name="Text Box 7"/>
            <p:cNvSpPr txBox="1">
              <a:spLocks noChangeArrowheads="1"/>
            </p:cNvSpPr>
            <p:nvPr/>
          </p:nvSpPr>
          <p:spPr bwMode="auto">
            <a:xfrm>
              <a:off x="4536" y="2369"/>
              <a:ext cx="352" cy="566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lIns="93600" tIns="46800" rIns="93600" bIns="4680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eaLnBrk="1" hangingPunct="1"/>
              <a:r>
                <a:rPr kumimoji="1" lang="zh-CN" altLang="en-US" b="0">
                  <a:latin typeface="Times New Roman" charset="0"/>
                </a:rPr>
                <a:t>……</a:t>
              </a:r>
            </a:p>
          </p:txBody>
        </p:sp>
        <p:sp>
          <p:nvSpPr>
            <p:cNvPr id="173068" name="Rectangle 8"/>
            <p:cNvSpPr>
              <a:spLocks noChangeArrowheads="1"/>
            </p:cNvSpPr>
            <p:nvPr/>
          </p:nvSpPr>
          <p:spPr bwMode="auto">
            <a:xfrm>
              <a:off x="2299" y="1880"/>
              <a:ext cx="1032" cy="343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/>
                <a:t>配送中心</a:t>
              </a:r>
            </a:p>
          </p:txBody>
        </p:sp>
        <p:sp>
          <p:nvSpPr>
            <p:cNvPr id="173069" name="Line 9"/>
            <p:cNvSpPr>
              <a:spLocks noChangeShapeType="1"/>
            </p:cNvSpPr>
            <p:nvPr/>
          </p:nvSpPr>
          <p:spPr bwMode="auto">
            <a:xfrm flipH="1">
              <a:off x="3277" y="924"/>
              <a:ext cx="1223" cy="666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 lIns="93600" tIns="46800" rIns="936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070" name="Line 10"/>
            <p:cNvSpPr>
              <a:spLocks noChangeShapeType="1"/>
            </p:cNvSpPr>
            <p:nvPr/>
          </p:nvSpPr>
          <p:spPr bwMode="auto">
            <a:xfrm flipH="1">
              <a:off x="3468" y="1512"/>
              <a:ext cx="1032" cy="368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 lIns="93600" tIns="46800" rIns="936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071" name="Line 11"/>
            <p:cNvSpPr>
              <a:spLocks noChangeShapeType="1"/>
            </p:cNvSpPr>
            <p:nvPr/>
          </p:nvSpPr>
          <p:spPr bwMode="auto">
            <a:xfrm flipH="1">
              <a:off x="3468" y="2052"/>
              <a:ext cx="1032" cy="0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 lIns="93600" tIns="46800" rIns="936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072" name="Line 12"/>
            <p:cNvSpPr>
              <a:spLocks noChangeShapeType="1"/>
            </p:cNvSpPr>
            <p:nvPr/>
          </p:nvSpPr>
          <p:spPr bwMode="auto">
            <a:xfrm flipH="1" flipV="1">
              <a:off x="3277" y="2568"/>
              <a:ext cx="1223" cy="67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wrap="none" lIns="93600" tIns="46800" rIns="936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073" name="Rectangle 13"/>
            <p:cNvSpPr>
              <a:spLocks noChangeArrowheads="1"/>
            </p:cNvSpPr>
            <p:nvPr/>
          </p:nvSpPr>
          <p:spPr bwMode="auto">
            <a:xfrm>
              <a:off x="2295" y="1031"/>
              <a:ext cx="1141" cy="343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/>
                <a:t>Wal-Mart </a:t>
              </a:r>
              <a:endParaRPr lang="en-US" altLang="zh-CN" sz="2400">
                <a:latin typeface="Times New Roman" charset="0"/>
              </a:endParaRPr>
            </a:p>
          </p:txBody>
        </p:sp>
        <p:sp>
          <p:nvSpPr>
            <p:cNvPr id="173074" name="Rectangle 15"/>
            <p:cNvSpPr>
              <a:spLocks noChangeArrowheads="1"/>
            </p:cNvSpPr>
            <p:nvPr/>
          </p:nvSpPr>
          <p:spPr bwMode="auto">
            <a:xfrm>
              <a:off x="361" y="2965"/>
              <a:ext cx="687" cy="381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200"/>
                <a:t>P&amp;G</a:t>
              </a:r>
              <a:endParaRPr lang="en-US" altLang="zh-CN" sz="2400"/>
            </a:p>
          </p:txBody>
        </p:sp>
        <p:sp>
          <p:nvSpPr>
            <p:cNvPr id="173075" name="Line 16"/>
            <p:cNvSpPr>
              <a:spLocks noChangeShapeType="1"/>
            </p:cNvSpPr>
            <p:nvPr/>
          </p:nvSpPr>
          <p:spPr bwMode="auto">
            <a:xfrm flipV="1">
              <a:off x="937" y="2348"/>
              <a:ext cx="1362" cy="592"/>
            </a:xfrm>
            <a:prstGeom prst="line">
              <a:avLst/>
            </a:prstGeom>
            <a:noFill/>
            <a:ln w="28575">
              <a:solidFill>
                <a:srgbClr val="008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eaVert" lIns="93600" tIns="46800" rIns="93600" bIns="46800">
              <a:spAutoFit/>
            </a:bodyPr>
            <a:lstStyle/>
            <a:p>
              <a:endParaRPr lang="zh-CN" altLang="en-US"/>
            </a:p>
          </p:txBody>
        </p:sp>
        <p:sp>
          <p:nvSpPr>
            <p:cNvPr id="173076" name="AutoShape 17"/>
            <p:cNvSpPr>
              <a:spLocks noChangeArrowheads="1"/>
            </p:cNvSpPr>
            <p:nvPr/>
          </p:nvSpPr>
          <p:spPr bwMode="auto">
            <a:xfrm>
              <a:off x="1180" y="3087"/>
              <a:ext cx="3044" cy="153"/>
            </a:xfrm>
            <a:prstGeom prst="rightArrow">
              <a:avLst>
                <a:gd name="adj1" fmla="val 50000"/>
                <a:gd name="adj2" fmla="val 497386"/>
              </a:avLst>
            </a:prstGeom>
            <a:solidFill>
              <a:srgbClr val="FF3300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</p:spPr>
          <p:txBody>
            <a:bodyPr vert="eaVert" lIns="93600" tIns="46800" rIns="93600" bIns="46800"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73077" name="Rectangle 19"/>
            <p:cNvSpPr>
              <a:spLocks noChangeArrowheads="1"/>
            </p:cNvSpPr>
            <p:nvPr/>
          </p:nvSpPr>
          <p:spPr bwMode="auto">
            <a:xfrm>
              <a:off x="1976" y="2784"/>
              <a:ext cx="904" cy="304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/>
                <a:t>库存补充</a:t>
              </a:r>
            </a:p>
          </p:txBody>
        </p:sp>
        <p:sp>
          <p:nvSpPr>
            <p:cNvPr id="173078" name="Rectangle 20"/>
            <p:cNvSpPr>
              <a:spLocks noChangeArrowheads="1"/>
            </p:cNvSpPr>
            <p:nvPr/>
          </p:nvSpPr>
          <p:spPr bwMode="auto">
            <a:xfrm>
              <a:off x="1968" y="3376"/>
              <a:ext cx="1257" cy="343"/>
            </a:xfrm>
            <a:prstGeom prst="rect">
              <a:avLst/>
            </a:prstGeom>
            <a:noFill/>
            <a:ln w="28575">
              <a:solidFill>
                <a:srgbClr val="008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800"/>
                <a:t>动态销售量</a:t>
              </a:r>
            </a:p>
          </p:txBody>
        </p:sp>
        <p:sp>
          <p:nvSpPr>
            <p:cNvPr id="173079" name="AutoShape 21"/>
            <p:cNvSpPr>
              <a:spLocks noChangeArrowheads="1"/>
            </p:cNvSpPr>
            <p:nvPr/>
          </p:nvSpPr>
          <p:spPr bwMode="auto">
            <a:xfrm>
              <a:off x="1180" y="3264"/>
              <a:ext cx="3044" cy="156"/>
            </a:xfrm>
            <a:prstGeom prst="leftArrow">
              <a:avLst>
                <a:gd name="adj1" fmla="val 50000"/>
                <a:gd name="adj2" fmla="val 487821"/>
              </a:avLst>
            </a:prstGeom>
            <a:solidFill>
              <a:srgbClr val="FF3300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</p:spPr>
          <p:txBody>
            <a:bodyPr vert="eaVert" lIns="93600" tIns="46800" rIns="93600" bIns="46800"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73080" name="Rectangle 22"/>
            <p:cNvSpPr>
              <a:spLocks noChangeArrowheads="1"/>
            </p:cNvSpPr>
            <p:nvPr/>
          </p:nvSpPr>
          <p:spPr bwMode="auto">
            <a:xfrm rot="-1531787">
              <a:off x="953" y="2297"/>
              <a:ext cx="776" cy="266"/>
            </a:xfrm>
            <a:prstGeom prst="rect">
              <a:avLst/>
            </a:prstGeom>
            <a:solidFill>
              <a:srgbClr val="FFCC99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/>
                <a:t>网络互联</a:t>
              </a:r>
            </a:p>
          </p:txBody>
        </p:sp>
        <p:sp>
          <p:nvSpPr>
            <p:cNvPr id="173081" name="Text Box 23"/>
            <p:cNvSpPr txBox="1">
              <a:spLocks noChangeArrowheads="1"/>
            </p:cNvSpPr>
            <p:nvPr/>
          </p:nvSpPr>
          <p:spPr bwMode="auto">
            <a:xfrm>
              <a:off x="76" y="1177"/>
              <a:ext cx="152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宋体" charset="0"/>
                </a:defRPr>
              </a:lvl9pPr>
            </a:lstStyle>
            <a:p>
              <a:pPr algn="ctr" rtl="1" eaLnBrk="1" hangingPunct="1"/>
              <a:r>
                <a:rPr kumimoji="1" lang="en-US" altLang="zh-CN" sz="3200">
                  <a:cs typeface="Arial" charset="0"/>
                </a:rPr>
                <a:t>Double Win</a:t>
              </a:r>
              <a:endParaRPr kumimoji="1" lang="zh-CN" altLang="en-US" sz="3200">
                <a:cs typeface="Arial" charset="0"/>
              </a:endParaRPr>
            </a:p>
          </p:txBody>
        </p:sp>
      </p:grpSp>
      <p:sp>
        <p:nvSpPr>
          <p:cNvPr id="173061" name="Rectangle 14"/>
          <p:cNvSpPr>
            <a:spLocks noChangeArrowheads="1"/>
          </p:cNvSpPr>
          <p:nvPr/>
        </p:nvSpPr>
        <p:spPr bwMode="auto">
          <a:xfrm>
            <a:off x="7273925" y="762000"/>
            <a:ext cx="1584325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/>
              <a:t>Wal-Mart</a:t>
            </a:r>
          </a:p>
          <a:p>
            <a:pPr algn="ctr">
              <a:spcBef>
                <a:spcPct val="50000"/>
              </a:spcBef>
            </a:pPr>
            <a:r>
              <a:rPr lang="zh-CN" altLang="en-US" sz="2000"/>
              <a:t>超市</a:t>
            </a:r>
          </a:p>
        </p:txBody>
      </p:sp>
    </p:spTree>
    <p:extLst>
      <p:ext uri="{BB962C8B-B14F-4D97-AF65-F5344CB8AC3E}">
        <p14:creationId xmlns:p14="http://schemas.microsoft.com/office/powerpoint/2010/main" val="4200866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b="1" dirty="0" smtClean="0">
                <a:latin typeface="Heiti SC Light"/>
                <a:ea typeface="Heiti SC Light"/>
                <a:cs typeface="Heiti SC Light"/>
              </a:rPr>
              <a:t>四</a:t>
            </a:r>
            <a:r>
              <a:rPr kumimoji="1" lang="zh-CN" altLang="en-US" b="1" dirty="0" smtClean="0">
                <a:latin typeface="Heiti SC Light"/>
                <a:ea typeface="Heiti SC Light"/>
                <a:cs typeface="Heiti SC Light"/>
              </a:rPr>
              <a:t>、电子商务生态支撑技术</a:t>
            </a:r>
            <a:endParaRPr kumimoji="1"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grpSp>
        <p:nvGrpSpPr>
          <p:cNvPr id="4" name="组合 5"/>
          <p:cNvGrpSpPr/>
          <p:nvPr/>
        </p:nvGrpSpPr>
        <p:grpSpPr>
          <a:xfrm>
            <a:off x="1226128" y="1854982"/>
            <a:ext cx="5999018" cy="4631804"/>
            <a:chOff x="1263868" y="531101"/>
            <a:chExt cx="9086850" cy="574357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3868" y="531101"/>
              <a:ext cx="9086850" cy="5743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5"/>
            <p:cNvSpPr txBox="1"/>
            <p:nvPr/>
          </p:nvSpPr>
          <p:spPr>
            <a:xfrm>
              <a:off x="4266049" y="5054544"/>
              <a:ext cx="3311846" cy="457983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009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大</a:t>
              </a:r>
              <a:r>
                <a:rPr lang="zh-CN" altLang="en-US" b="1" dirty="0" smtClean="0">
                  <a:solidFill>
                    <a:srgbClr val="00009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数据和云基础设施</a:t>
              </a:r>
              <a:endParaRPr lang="zh-CN" altLang="en-US" b="1" dirty="0">
                <a:solidFill>
                  <a:srgbClr val="00009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34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8055"/>
            <a:ext cx="7886700" cy="856195"/>
          </a:xfrm>
        </p:spPr>
        <p:txBody>
          <a:bodyPr/>
          <a:lstStyle/>
          <a:p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欧盟框架</a:t>
            </a:r>
            <a:r>
              <a:rPr lang="en-US" altLang="zh-CN" dirty="0">
                <a:latin typeface="微软雅黑"/>
                <a:ea typeface="微软雅黑"/>
                <a:cs typeface="微软雅黑"/>
              </a:rPr>
              <a:t>FP7——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下一代网络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25" y="1257374"/>
            <a:ext cx="6176675" cy="544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2608867" y="3098655"/>
            <a:ext cx="3518555" cy="1809144"/>
            <a:chOff x="3478490" y="3098655"/>
            <a:chExt cx="4691406" cy="1809144"/>
          </a:xfrm>
        </p:grpSpPr>
        <p:sp>
          <p:nvSpPr>
            <p:cNvPr id="3" name="文本框 2"/>
            <p:cNvSpPr txBox="1"/>
            <p:nvPr/>
          </p:nvSpPr>
          <p:spPr>
            <a:xfrm>
              <a:off x="3478490" y="3102120"/>
              <a:ext cx="537328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社交网络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846948" y="3111547"/>
              <a:ext cx="537328" cy="17962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lIns="72000" tIns="36000" rIns="72000" bIns="36000" rtlCol="0">
              <a:spAutoFit/>
            </a:bodyPr>
            <a:lstStyle/>
            <a:p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知识</a:t>
              </a:r>
              <a:r>
                <a:rPr lang="zh-CN" altLang="en-US" sz="16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与内容网络</a:t>
              </a:r>
              <a:endPara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39758" y="3102120"/>
              <a:ext cx="537328" cy="17808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bIns="72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物联</a:t>
              </a: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网络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632568" y="3098655"/>
              <a:ext cx="537328" cy="1807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tIns="72000" bIns="7200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服务</a:t>
              </a:r>
              <a:r>
                <a:rPr lang="zh-CN" altLang="en-US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网络</a:t>
              </a:r>
              <a:endParaRPr lang="zh-CN" altLang="en-US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51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89430" y="295833"/>
            <a:ext cx="8924899" cy="6208218"/>
            <a:chOff x="772370" y="1218437"/>
            <a:chExt cx="7757315" cy="528561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0099" y="1467236"/>
              <a:ext cx="7679586" cy="503681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772370" y="1218437"/>
              <a:ext cx="75552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>
                  <a:solidFill>
                    <a:schemeClr val="bg2">
                      <a:lumMod val="50000"/>
                    </a:schemeClr>
                  </a:solidFill>
                  <a:latin typeface="微软雅黑"/>
                  <a:ea typeface="微软雅黑"/>
                  <a:cs typeface="微软雅黑"/>
                </a:rPr>
                <a:t>Gartner2015</a:t>
              </a:r>
              <a:r>
                <a:rPr kumimoji="1" lang="zh-CN" altLang="en-US" sz="2000" b="1" dirty="0">
                  <a:solidFill>
                    <a:schemeClr val="bg2">
                      <a:lumMod val="50000"/>
                    </a:schemeClr>
                  </a:solidFill>
                  <a:latin typeface="微软雅黑"/>
                  <a:ea typeface="微软雅黑"/>
                  <a:cs typeface="微软雅黑"/>
                </a:rPr>
                <a:t> 新兴技术成熟度曲线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880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2752600" y="2701162"/>
            <a:ext cx="3650436" cy="2971993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Heiti SC Light"/>
                <a:ea typeface="Heiti SC Light"/>
                <a:cs typeface="Heiti SC Light"/>
              </a:rPr>
              <a:t>电子商务前沿支撑技术</a:t>
            </a:r>
            <a:endParaRPr kumimoji="1"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30" y="5266020"/>
            <a:ext cx="1374886" cy="12524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197" y="4015269"/>
            <a:ext cx="1734121" cy="12507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66" y="3830879"/>
            <a:ext cx="1723441" cy="1509481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1987780" y="1647858"/>
            <a:ext cx="2340529" cy="1572070"/>
            <a:chOff x="3241637" y="1612081"/>
            <a:chExt cx="2913379" cy="186928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129" y="1964291"/>
              <a:ext cx="1772693" cy="1517071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3241637" y="1612081"/>
              <a:ext cx="2913379" cy="4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 smtClean="0"/>
                <a:t>Artificial Intelligence</a:t>
              </a:r>
              <a:endParaRPr kumimoji="1" lang="zh-CN" altLang="en-US" b="1" dirty="0"/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5524334" y="1617713"/>
            <a:ext cx="1750204" cy="1566439"/>
            <a:chOff x="5301651" y="1617713"/>
            <a:chExt cx="1972887" cy="181574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1651" y="1964291"/>
              <a:ext cx="1972887" cy="1469171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301651" y="1617713"/>
              <a:ext cx="19728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b="1" dirty="0" err="1" smtClean="0"/>
                <a:t>Secutity</a:t>
              </a:r>
              <a:endParaRPr kumimoji="1" lang="zh-CN" altLang="en-US" sz="2000" b="1" dirty="0"/>
            </a:p>
          </p:txBody>
        </p:sp>
      </p:grpSp>
      <p:grpSp>
        <p:nvGrpSpPr>
          <p:cNvPr id="18" name="组 17"/>
          <p:cNvGrpSpPr/>
          <p:nvPr/>
        </p:nvGrpSpPr>
        <p:grpSpPr>
          <a:xfrm>
            <a:off x="3728034" y="3363038"/>
            <a:ext cx="1707151" cy="1539342"/>
            <a:chOff x="3728034" y="3363038"/>
            <a:chExt cx="1707151" cy="1539342"/>
          </a:xfrm>
        </p:grpSpPr>
        <p:sp>
          <p:nvSpPr>
            <p:cNvPr id="16" name="文本框 15"/>
            <p:cNvSpPr txBox="1"/>
            <p:nvPr/>
          </p:nvSpPr>
          <p:spPr>
            <a:xfrm>
              <a:off x="3871122" y="3363038"/>
              <a:ext cx="13156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 smtClean="0"/>
                <a:t>Mobile</a:t>
              </a:r>
              <a:endParaRPr kumimoji="1" lang="zh-CN" altLang="en-US" b="1" dirty="0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28034" y="3732370"/>
              <a:ext cx="1707151" cy="1170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8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1007667"/>
          </a:xfrm>
        </p:spPr>
        <p:txBody>
          <a:bodyPr/>
          <a:lstStyle/>
          <a:p>
            <a:r>
              <a:rPr kumimoji="1" lang="zh-CN" altLang="en-US" b="1" dirty="0" smtClean="0">
                <a:latin typeface="Heiti SC Light"/>
                <a:ea typeface="Heiti SC Light"/>
                <a:cs typeface="Heiti SC Light"/>
              </a:rPr>
              <a:t>移动互联网生态支撑技术</a:t>
            </a:r>
            <a:endParaRPr kumimoji="1"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29" y="1754709"/>
            <a:ext cx="6001661" cy="481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1989"/>
            <a:ext cx="7886700" cy="854075"/>
          </a:xfrm>
        </p:spPr>
        <p:txBody>
          <a:bodyPr/>
          <a:lstStyle/>
          <a:p>
            <a:r>
              <a:rPr lang="zh-CN" altLang="en-US" dirty="0" smtClean="0">
                <a:latin typeface="黑体"/>
                <a:ea typeface="黑体"/>
                <a:cs typeface="黑体"/>
              </a:rPr>
              <a:t>手机＋移动互联网全球产业生态</a:t>
            </a:r>
            <a:endParaRPr lang="zh-CN" alt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9" y="1094514"/>
            <a:ext cx="6381953" cy="56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4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黑体"/>
                <a:ea typeface="黑体"/>
                <a:cs typeface="黑体"/>
              </a:rPr>
              <a:t>(2) B2B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电子商务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5840" y="1949824"/>
            <a:ext cx="8116974" cy="40072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600" b="1" dirty="0"/>
              <a:t>B2B</a:t>
            </a:r>
            <a:r>
              <a:rPr lang="zh-CN" altLang="en-US" sz="2600" b="1" dirty="0"/>
              <a:t>电子商务即企业对企业</a:t>
            </a:r>
            <a:r>
              <a:rPr lang="zh-CN" altLang="en-US" sz="2600" b="1" dirty="0" smtClean="0"/>
              <a:t>的电子商务。</a:t>
            </a:r>
            <a:endParaRPr lang="en-US" altLang="zh-CN" sz="2600" b="1" dirty="0" smtClean="0"/>
          </a:p>
          <a:p>
            <a:pPr>
              <a:lnSpc>
                <a:spcPct val="120000"/>
              </a:lnSpc>
            </a:pPr>
            <a:r>
              <a:rPr lang="en-US" altLang="zh-CN" sz="2600" b="1" dirty="0" smtClean="0"/>
              <a:t>B2B</a:t>
            </a:r>
            <a:r>
              <a:rPr lang="zh-CN" altLang="en-US" sz="2600" b="1" dirty="0"/>
              <a:t>电子商务</a:t>
            </a:r>
            <a:r>
              <a:rPr lang="zh-CN" altLang="en-US" sz="2600" b="1" dirty="0" smtClean="0"/>
              <a:t>的涉及面十分广泛，是指企业通过</a:t>
            </a:r>
            <a:r>
              <a:rPr lang="zh-CN" altLang="en-US" sz="2600" b="1" dirty="0"/>
              <a:t>信息平台和外部网站将</a:t>
            </a:r>
            <a:r>
              <a:rPr lang="zh-CN" altLang="en-US" sz="2600" b="1" dirty="0">
                <a:solidFill>
                  <a:srgbClr val="FF6600"/>
                </a:solidFill>
              </a:rPr>
              <a:t>面向上游供应商的采购业务和面向下游代理商的销售</a:t>
            </a:r>
            <a:r>
              <a:rPr lang="zh-CN" altLang="en-US" sz="2600" b="1" dirty="0"/>
              <a:t>有机的联系在一起，从而降低彼此之间的交易成本，提高客户满意度的商务模式。</a:t>
            </a:r>
            <a:endParaRPr kumimoji="1" lang="zh-CN" altLang="en-US" sz="2600" b="1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58CFE0-3BEB-BA41-9F52-D4D0826FB9A5}" type="datetime1">
              <a:rPr lang="zh-CN" altLang="en-US" smtClean="0"/>
              <a:pPr>
                <a:defRPr/>
              </a:pPr>
              <a:t>16-9-30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B3448D-BF76-3C49-9CE4-0958238705B1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001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3701" y="263526"/>
            <a:ext cx="7886700" cy="1090941"/>
          </a:xfrm>
        </p:spPr>
        <p:txBody>
          <a:bodyPr/>
          <a:lstStyle/>
          <a:p>
            <a:r>
              <a:rPr lang="zh-CN" altLang="en-US" b="1" dirty="0" smtClean="0">
                <a:latin typeface="黑体"/>
                <a:ea typeface="黑体"/>
                <a:cs typeface="黑体"/>
              </a:rPr>
              <a:t>云计算产业链</a:t>
            </a:r>
            <a:endParaRPr lang="zh-CN" altLang="en-US" b="1" dirty="0">
              <a:latin typeface="黑体"/>
              <a:ea typeface="黑体"/>
              <a:cs typeface="黑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48" y="263527"/>
            <a:ext cx="5486707" cy="62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1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7123" y="365127"/>
            <a:ext cx="6598227" cy="756870"/>
          </a:xfrm>
        </p:spPr>
        <p:txBody>
          <a:bodyPr/>
          <a:lstStyle/>
          <a:p>
            <a:pPr algn="r"/>
            <a:r>
              <a:rPr lang="en-US" altLang="zh-CN" dirty="0" err="1"/>
              <a:t>Data.Gov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623" y="2742815"/>
            <a:ext cx="4662253" cy="3556867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 smtClean="0">
                <a:latin typeface="黑体"/>
                <a:ea typeface="黑体"/>
                <a:cs typeface="黑体"/>
              </a:rPr>
              <a:t>1966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年，信息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自由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法</a:t>
            </a:r>
            <a:endParaRPr lang="en-US" altLang="zh-CN" sz="2800" b="1" dirty="0">
              <a:latin typeface="黑体"/>
              <a:ea typeface="黑体"/>
              <a:cs typeface="黑体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latin typeface="黑体"/>
                <a:ea typeface="黑体"/>
                <a:cs typeface="黑体"/>
              </a:rPr>
              <a:t>1996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年，电子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信息自由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法</a:t>
            </a:r>
            <a:endParaRPr lang="en-US" altLang="zh-CN" sz="2800" b="1" dirty="0" smtClean="0">
              <a:latin typeface="黑体"/>
              <a:ea typeface="黑体"/>
              <a:cs typeface="黑体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 smtClean="0">
                <a:latin typeface="黑体"/>
                <a:ea typeface="黑体"/>
                <a:cs typeface="黑体"/>
              </a:rPr>
              <a:t>2009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年，</a:t>
            </a:r>
            <a:r>
              <a:rPr lang="en-US" altLang="zh-CN" sz="2800" b="1" dirty="0" smtClean="0">
                <a:latin typeface="黑体"/>
                <a:ea typeface="黑体"/>
                <a:cs typeface="黑体"/>
              </a:rPr>
              <a:t>Data.gov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上线</a:t>
            </a:r>
            <a:endParaRPr lang="en-US" altLang="zh-CN" sz="2800" b="1" dirty="0" smtClean="0">
              <a:latin typeface="黑体"/>
              <a:ea typeface="黑体"/>
              <a:cs typeface="黑体"/>
            </a:endParaRPr>
          </a:p>
          <a:p>
            <a:pPr lvl="1">
              <a:lnSpc>
                <a:spcPct val="120000"/>
              </a:lnSpc>
            </a:pPr>
            <a:r>
              <a:rPr lang="zh-CN" altLang="en-US" sz="2200" b="1" dirty="0" smtClean="0">
                <a:latin typeface="黑体"/>
                <a:ea typeface="黑体"/>
                <a:cs typeface="黑体"/>
              </a:rPr>
              <a:t>首任</a:t>
            </a:r>
            <a:r>
              <a:rPr lang="en-US" altLang="zh-CN" sz="2200" b="1" dirty="0" smtClean="0">
                <a:latin typeface="黑体"/>
                <a:ea typeface="黑体"/>
                <a:cs typeface="黑体"/>
              </a:rPr>
              <a:t>CIO</a:t>
            </a:r>
            <a:r>
              <a:rPr lang="zh-CN" altLang="en-US" sz="2200" b="1" dirty="0" smtClean="0">
                <a:latin typeface="黑体"/>
                <a:ea typeface="黑体"/>
                <a:cs typeface="黑体"/>
              </a:rPr>
              <a:t>昆</a:t>
            </a:r>
            <a:r>
              <a:rPr lang="zh-CN" altLang="en-US" sz="2200" b="1" dirty="0">
                <a:latin typeface="黑体"/>
                <a:ea typeface="黑体"/>
                <a:cs typeface="黑体"/>
              </a:rPr>
              <a:t>德</a:t>
            </a:r>
            <a:r>
              <a:rPr lang="zh-CN" altLang="en-US" sz="2200" b="1" dirty="0" smtClean="0">
                <a:latin typeface="黑体"/>
                <a:ea typeface="黑体"/>
                <a:cs typeface="黑体"/>
              </a:rPr>
              <a:t>拉</a:t>
            </a:r>
            <a:endParaRPr lang="en-US" altLang="zh-CN" sz="2200" b="1" dirty="0" smtClean="0">
              <a:latin typeface="黑体"/>
              <a:ea typeface="黑体"/>
              <a:cs typeface="黑体"/>
            </a:endParaRP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latin typeface="黑体"/>
                <a:ea typeface="黑体"/>
                <a:cs typeface="黑体"/>
              </a:rPr>
              <a:t>2014</a:t>
            </a:r>
            <a:r>
              <a:rPr lang="zh-CN" altLang="en-US" sz="2800" b="1" dirty="0">
                <a:latin typeface="黑体"/>
                <a:ea typeface="黑体"/>
                <a:cs typeface="黑体"/>
              </a:rPr>
              <a:t>年，美国开放数据</a:t>
            </a:r>
            <a:r>
              <a:rPr lang="zh-CN" altLang="en-US" sz="2800" b="1" dirty="0" smtClean="0">
                <a:latin typeface="黑体"/>
                <a:ea typeface="黑体"/>
                <a:cs typeface="黑体"/>
              </a:rPr>
              <a:t>法案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898" y="1792334"/>
            <a:ext cx="4264934" cy="4805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5" y="206821"/>
            <a:ext cx="1943646" cy="23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9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黑体"/>
                <a:ea typeface="黑体"/>
                <a:cs typeface="黑体"/>
              </a:rPr>
              <a:t>大数据产业链</a:t>
            </a:r>
            <a:endParaRPr kumimoji="1" lang="zh-CN" altLang="en-US" b="1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45" y="1811366"/>
            <a:ext cx="7146944" cy="477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7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5980" y="295833"/>
            <a:ext cx="7583488" cy="920584"/>
          </a:xfrm>
        </p:spPr>
        <p:txBody>
          <a:bodyPr/>
          <a:lstStyle/>
          <a:p>
            <a:r>
              <a:rPr kumimoji="1" lang="zh-CN" altLang="en-US" b="1" dirty="0" smtClean="0">
                <a:latin typeface="黑体"/>
                <a:ea typeface="黑体"/>
                <a:cs typeface="黑体"/>
              </a:rPr>
              <a:t>网络安全产业</a:t>
            </a:r>
            <a:endParaRPr kumimoji="1" lang="zh-CN" altLang="en-US" b="1" dirty="0">
              <a:latin typeface="黑体"/>
              <a:ea typeface="黑体"/>
              <a:cs typeface="黑体"/>
            </a:endParaRPr>
          </a:p>
        </p:txBody>
      </p:sp>
      <p:pic>
        <p:nvPicPr>
          <p:cNvPr id="5" name="图片 4" descr="屏幕快照 2015-10-16 下午2.48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25" y="0"/>
            <a:ext cx="5752475" cy="6858000"/>
          </a:xfrm>
          <a:prstGeom prst="rect">
            <a:avLst/>
          </a:prstGeom>
        </p:spPr>
      </p:pic>
      <p:pic>
        <p:nvPicPr>
          <p:cNvPr id="6" name="图片 5" descr="屏幕快照 2015-10-16 下午2.4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40" y="0"/>
            <a:ext cx="6937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20584"/>
          </a:xfrm>
        </p:spPr>
        <p:txBody>
          <a:bodyPr/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网络安全产业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438833"/>
            <a:ext cx="6781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2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黑体"/>
                <a:ea typeface="黑体"/>
                <a:cs typeface="黑体"/>
              </a:rPr>
              <a:t>360.com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内容占位符 3" descr="屏幕快照 2015-11-23 下午12.59.08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1" b="-323"/>
          <a:stretch/>
        </p:blipFill>
        <p:spPr>
          <a:xfrm>
            <a:off x="457729" y="1639517"/>
            <a:ext cx="8415337" cy="4998350"/>
          </a:xfrm>
        </p:spPr>
      </p:pic>
    </p:spTree>
    <p:extLst>
      <p:ext uri="{BB962C8B-B14F-4D97-AF65-F5344CB8AC3E}">
        <p14:creationId xmlns:p14="http://schemas.microsoft.com/office/powerpoint/2010/main" val="307706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07547" y="267633"/>
            <a:ext cx="7886700" cy="938987"/>
          </a:xfrm>
        </p:spPr>
        <p:txBody>
          <a:bodyPr/>
          <a:lstStyle/>
          <a:p>
            <a:r>
              <a:rPr lang="en-US" altLang="zh-CN" b="1" dirty="0" smtClean="0">
                <a:latin typeface="+mn-lt"/>
                <a:ea typeface="黑体"/>
                <a:cs typeface="黑体"/>
              </a:rPr>
              <a:t>Artificial Intelligence</a:t>
            </a:r>
            <a:endParaRPr lang="zh-CN" altLang="en-US" b="1" dirty="0">
              <a:latin typeface="+mn-lt"/>
              <a:ea typeface="黑体"/>
              <a:cs typeface="黑体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0192" y="1614407"/>
            <a:ext cx="4338416" cy="316282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en-US" altLang="zh-CN" dirty="0"/>
              <a:t>Google X </a:t>
            </a:r>
            <a:r>
              <a:rPr lang="en-US" altLang="zh-CN" dirty="0" smtClean="0"/>
              <a:t>Lab</a:t>
            </a:r>
            <a:endParaRPr lang="en-US" altLang="zh-CN" b="1" dirty="0"/>
          </a:p>
          <a:p>
            <a:pPr lvl="1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自动</a:t>
            </a:r>
            <a:r>
              <a:rPr lang="zh-CN" altLang="en-US" b="1" dirty="0"/>
              <a:t>驾驶汽车、谷歌眼镜、智能隐形眼镜、谷歌热气球、</a:t>
            </a:r>
            <a:r>
              <a:rPr lang="en-US" altLang="zh-CN" b="1" dirty="0"/>
              <a:t>Google Brain….</a:t>
            </a:r>
            <a:r>
              <a:rPr lang="zh-CN" altLang="en-US" b="1" dirty="0"/>
              <a:t>等超科幻产品的发明</a:t>
            </a:r>
            <a:r>
              <a:rPr lang="zh-CN" altLang="en-US" b="1" dirty="0" smtClean="0"/>
              <a:t>地</a:t>
            </a:r>
            <a:endParaRPr lang="en-US" altLang="zh-CN" b="1" dirty="0" smtClean="0"/>
          </a:p>
          <a:p>
            <a:pPr lvl="1">
              <a:lnSpc>
                <a:spcPct val="100000"/>
              </a:lnSpc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谷歌</a:t>
            </a:r>
            <a:r>
              <a:rPr lang="zh-CN" altLang="en-US" b="1" dirty="0"/>
              <a:t>希望利用这个实验室来实现</a:t>
            </a:r>
            <a:r>
              <a:rPr lang="en-US" altLang="zh-CN" b="1" dirty="0"/>
              <a:t>100</a:t>
            </a:r>
            <a:r>
              <a:rPr lang="zh-CN" altLang="en-US" b="1" dirty="0"/>
              <a:t>个“足以震撼世界”的创意。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3976-0B68-D840-A99C-C5931D8A5613}" type="slidenum">
              <a:rPr kumimoji="1" lang="zh-CN" altLang="en-US" smtClean="0"/>
              <a:t>76</a:t>
            </a:fld>
            <a:endParaRPr kumimoji="1" lang="zh-CN" altLang="en-US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55" y="4188787"/>
            <a:ext cx="3283463" cy="24441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66" y="1294394"/>
            <a:ext cx="3522884" cy="2285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32" y="4058237"/>
            <a:ext cx="3089618" cy="25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4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7249" y="295833"/>
            <a:ext cx="4965701" cy="1143000"/>
          </a:xfrm>
        </p:spPr>
        <p:txBody>
          <a:bodyPr/>
          <a:lstStyle/>
          <a:p>
            <a:r>
              <a:rPr kumimoji="1" lang="en-US" altLang="zh-CN" dirty="0" smtClean="0"/>
              <a:t>Artificial Intelligence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1" dirty="0" smtClean="0"/>
              <a:t>Google Brain</a:t>
            </a:r>
          </a:p>
          <a:p>
            <a:r>
              <a:rPr kumimoji="1" lang="en-US" altLang="zh-CN" b="1" dirty="0" err="1" smtClean="0"/>
              <a:t>Baidu</a:t>
            </a:r>
            <a:r>
              <a:rPr kumimoji="1" lang="en-US" altLang="zh-CN" b="1" dirty="0" smtClean="0"/>
              <a:t> Brain</a:t>
            </a:r>
            <a:endParaRPr kumimoji="1"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206375" y="3381375"/>
            <a:ext cx="8636000" cy="3079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400" b="1" dirty="0">
                <a:latin typeface="黑体"/>
                <a:ea typeface="黑体"/>
                <a:cs typeface="黑体"/>
              </a:rPr>
              <a:t>“百度大脑”计划被视为决定百度未来</a:t>
            </a:r>
            <a:r>
              <a:rPr lang="en-US" altLang="zh-CN" sz="2400" b="1" dirty="0">
                <a:latin typeface="黑体"/>
                <a:ea typeface="黑体"/>
                <a:cs typeface="黑体"/>
              </a:rPr>
              <a:t>5</a:t>
            </a:r>
            <a:r>
              <a:rPr lang="zh-CN" altLang="en-US" sz="2400" b="1" dirty="0">
                <a:latin typeface="黑体"/>
                <a:ea typeface="黑体"/>
                <a:cs typeface="黑体"/>
              </a:rPr>
              <a:t>到</a:t>
            </a:r>
            <a:r>
              <a:rPr lang="en-US" altLang="zh-CN" sz="2400" b="1" dirty="0">
                <a:latin typeface="黑体"/>
                <a:ea typeface="黑体"/>
                <a:cs typeface="黑体"/>
              </a:rPr>
              <a:t>10</a:t>
            </a:r>
            <a:r>
              <a:rPr lang="zh-CN" altLang="en-US" sz="2400" b="1" dirty="0">
                <a:latin typeface="黑体"/>
                <a:ea typeface="黑体"/>
                <a:cs typeface="黑体"/>
              </a:rPr>
              <a:t>年决定性战略计划之一，百度还招募了</a:t>
            </a:r>
            <a:r>
              <a:rPr lang="en-US" altLang="zh-CN" sz="2400" b="1" dirty="0">
                <a:latin typeface="黑体"/>
                <a:ea typeface="黑体"/>
                <a:cs typeface="黑体"/>
              </a:rPr>
              <a:t>Google Brain</a:t>
            </a:r>
            <a:r>
              <a:rPr lang="zh-CN" altLang="en-US" sz="2400" b="1" dirty="0">
                <a:latin typeface="黑体"/>
                <a:ea typeface="黑体"/>
                <a:cs typeface="黑体"/>
              </a:rPr>
              <a:t>项目创始人吴恩达（</a:t>
            </a:r>
            <a:r>
              <a:rPr lang="en-US" altLang="zh-CN" sz="2400" b="1" dirty="0">
                <a:latin typeface="黑体"/>
                <a:ea typeface="黑体"/>
                <a:cs typeface="黑体"/>
              </a:rPr>
              <a:t>Andrew Ng</a:t>
            </a:r>
            <a:r>
              <a:rPr lang="zh-CN" altLang="en-US" sz="2400" b="1" dirty="0">
                <a:latin typeface="黑体"/>
                <a:ea typeface="黑体"/>
                <a:cs typeface="黑体"/>
              </a:rPr>
              <a:t>）负责百度大脑的研发工作。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zh-CN" altLang="en-US" sz="2400" b="1" dirty="0">
                <a:latin typeface="黑体"/>
                <a:ea typeface="黑体"/>
                <a:cs typeface="黑体"/>
              </a:rPr>
              <a:t>百度大脑融合深度学习算法、数据建模、大规模</a:t>
            </a:r>
            <a:r>
              <a:rPr lang="en-US" altLang="zh-CN" sz="2400" b="1" dirty="0">
                <a:latin typeface="黑体"/>
                <a:ea typeface="黑体"/>
                <a:cs typeface="黑体"/>
              </a:rPr>
              <a:t>GPU</a:t>
            </a:r>
            <a:r>
              <a:rPr lang="zh-CN" altLang="en-US" sz="2400" b="1" dirty="0">
                <a:latin typeface="黑体"/>
                <a:ea typeface="黑体"/>
                <a:cs typeface="黑体"/>
              </a:rPr>
              <a:t>并行化平台等技术，有</a:t>
            </a:r>
            <a:r>
              <a:rPr lang="en-US" altLang="zh-CN" sz="2400" b="1" dirty="0">
                <a:latin typeface="黑体"/>
                <a:ea typeface="黑体"/>
                <a:cs typeface="黑体"/>
              </a:rPr>
              <a:t>200</a:t>
            </a:r>
            <a:r>
              <a:rPr lang="zh-CN" altLang="en-US" sz="2400" b="1" dirty="0">
                <a:latin typeface="黑体"/>
                <a:ea typeface="黑体"/>
                <a:cs typeface="黑体"/>
              </a:rPr>
              <a:t>亿个参数，构造起深度神经网络，可在政府、</a:t>
            </a:r>
            <a:r>
              <a:rPr lang="en-US" altLang="zh-CN" sz="2400" b="1" dirty="0">
                <a:latin typeface="黑体"/>
                <a:ea typeface="黑体"/>
                <a:cs typeface="黑体"/>
              </a:rPr>
              <a:t>NGO</a:t>
            </a:r>
            <a:r>
              <a:rPr lang="zh-CN" altLang="en-US" sz="2400" b="1" dirty="0">
                <a:latin typeface="黑体"/>
                <a:ea typeface="黑体"/>
                <a:cs typeface="黑体"/>
              </a:rPr>
              <a:t>、制造、金融、零售、教育等领域开展项目合作。</a:t>
            </a:r>
            <a:endParaRPr kumimoji="1" lang="zh-CN" altLang="en-US" sz="2400" b="1" dirty="0">
              <a:latin typeface="黑体"/>
              <a:ea typeface="黑体"/>
              <a:cs typeface="黑体"/>
            </a:endParaRPr>
          </a:p>
        </p:txBody>
      </p:sp>
      <p:pic>
        <p:nvPicPr>
          <p:cNvPr id="5" name="图片 4" descr="屏幕快照 2015-08-07 上午11.1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3600"/>
            <a:ext cx="2889250" cy="1779778"/>
          </a:xfrm>
          <a:prstGeom prst="rect">
            <a:avLst/>
          </a:prstGeom>
        </p:spPr>
      </p:pic>
      <p:pic>
        <p:nvPicPr>
          <p:cNvPr id="6" name="图片 5" descr="屏幕快照 2015-08-07 上午11.13.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54" y="1726178"/>
            <a:ext cx="2963446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4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 smtClean="0">
                <a:latin typeface="Heiti SC Light"/>
                <a:ea typeface="Heiti SC Light"/>
                <a:cs typeface="Heiti SC Light"/>
              </a:rPr>
              <a:t>电商中的前沿应用技术</a:t>
            </a:r>
            <a:endParaRPr kumimoji="1"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375" y="1949824"/>
            <a:ext cx="7775576" cy="4273176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用户行为建模与个性化推荐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用户消费意图识别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电子商务信用体系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社交网络分析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文本挖掘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语音识别与检索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sz="2800" b="1" dirty="0" smtClean="0">
                <a:latin typeface="Heiti SC Light"/>
                <a:ea typeface="Heiti SC Light"/>
                <a:cs typeface="Heiti SC Light"/>
              </a:rPr>
              <a:t>图像识别与检索</a:t>
            </a:r>
            <a:endParaRPr kumimoji="1" lang="en-US" altLang="zh-CN" sz="2800" b="1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en-US" altLang="zh-CN" sz="2800" b="1" dirty="0" smtClean="0">
                <a:latin typeface="Heiti SC Light"/>
                <a:ea typeface="Heiti SC Light"/>
                <a:cs typeface="Heiti SC Light"/>
              </a:rPr>
              <a:t>……..</a:t>
            </a:r>
            <a:endParaRPr kumimoji="1" lang="zh-CN" altLang="en-US" sz="2800" b="1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251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0"/>
            <a:ext cx="9144000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1"/>
          <p:cNvSpPr txBox="1">
            <a:spLocks noChangeArrowheads="1"/>
          </p:cNvSpPr>
          <p:nvPr/>
        </p:nvSpPr>
        <p:spPr bwMode="auto">
          <a:xfrm>
            <a:off x="325438" y="549275"/>
            <a:ext cx="85010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摸象互动</a:t>
            </a:r>
            <a:r>
              <a:rPr lang="en-US" altLang="zh-CN" sz="32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—</a:t>
            </a:r>
            <a:r>
              <a:rPr lang="zh-CN" altLang="en-US" sz="32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第三代互联网广告平台</a:t>
            </a:r>
            <a:endParaRPr lang="en-US" altLang="zh-CN" sz="3200" b="1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172" name="矩形 2"/>
          <p:cNvSpPr>
            <a:spLocks noChangeArrowheads="1"/>
          </p:cNvSpPr>
          <p:nvPr/>
        </p:nvSpPr>
        <p:spPr bwMode="auto">
          <a:xfrm>
            <a:off x="476250" y="1423988"/>
            <a:ext cx="8199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b="1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从“</a:t>
            </a:r>
            <a:r>
              <a:rPr lang="zh-CN" altLang="en-US" sz="2000" b="1">
                <a:solidFill>
                  <a:srgbClr val="FD5551"/>
                </a:solidFill>
                <a:latin typeface="微软雅黑" charset="0"/>
                <a:ea typeface="微软雅黑" charset="0"/>
                <a:cs typeface="微软雅黑" charset="0"/>
              </a:rPr>
              <a:t>购买广告位</a:t>
            </a:r>
            <a:r>
              <a:rPr lang="zh-CN" altLang="en-US" b="1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”到“</a:t>
            </a:r>
            <a:r>
              <a:rPr lang="zh-CN" altLang="en-US" b="1">
                <a:solidFill>
                  <a:srgbClr val="FD5551"/>
                </a:solidFill>
                <a:latin typeface="微软雅黑" charset="0"/>
                <a:ea typeface="微软雅黑" charset="0"/>
                <a:cs typeface="微软雅黑" charset="0"/>
              </a:rPr>
              <a:t>购买目标用户</a:t>
            </a:r>
            <a:r>
              <a:rPr lang="zh-CN" altLang="en-US" b="1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”的革命，打造中国最领先的</a:t>
            </a:r>
            <a:r>
              <a:rPr lang="en-US" altLang="zh-CN" b="1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DSP</a:t>
            </a:r>
            <a:r>
              <a:rPr lang="zh-CN" altLang="en-US" b="1">
                <a:solidFill>
                  <a:srgbClr val="00B0F0"/>
                </a:solidFill>
                <a:latin typeface="微软雅黑" charset="0"/>
                <a:ea typeface="微软雅黑" charset="0"/>
                <a:cs typeface="微软雅黑" charset="0"/>
              </a:rPr>
              <a:t>平台</a:t>
            </a:r>
          </a:p>
        </p:txBody>
      </p:sp>
    </p:spTree>
    <p:extLst>
      <p:ext uri="{BB962C8B-B14F-4D97-AF65-F5344CB8AC3E}">
        <p14:creationId xmlns:p14="http://schemas.microsoft.com/office/powerpoint/2010/main" val="538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B5B7851-E5F6-5A42-9FAA-BC29C03F77D6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208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E21B6F38-46FC-5248-A1B2-68106B7121FF}" type="slidenum">
              <a:rPr lang="en-US" altLang="zh-CN" sz="1200" b="0">
                <a:latin typeface="Garamond" charset="0"/>
              </a:rPr>
              <a:pPr/>
              <a:t>8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76250"/>
            <a:ext cx="8229600" cy="701675"/>
          </a:xfrm>
        </p:spPr>
        <p:txBody>
          <a:bodyPr/>
          <a:lstStyle/>
          <a:p>
            <a:pPr eaLnBrk="1" hangingPunct="1"/>
            <a:r>
              <a:rPr lang="en-US" altLang="zh-CN" b="1" dirty="0" smtClean="0">
                <a:latin typeface="Heiti SC Light"/>
                <a:ea typeface="Heiti SC Light"/>
                <a:cs typeface="Heiti SC Light"/>
              </a:rPr>
              <a:t>B2B</a:t>
            </a:r>
            <a:r>
              <a:rPr lang="zh-CN" altLang="en-US" b="1" dirty="0" smtClean="0">
                <a:latin typeface="Heiti SC Light"/>
                <a:ea typeface="Heiti SC Light"/>
                <a:cs typeface="Heiti SC Light"/>
              </a:rPr>
              <a:t>类电子商务覆盖面 </a:t>
            </a:r>
            <a:endParaRPr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746124"/>
            <a:ext cx="8840787" cy="4635626"/>
          </a:xfrm>
        </p:spPr>
        <p:txBody>
          <a:bodyPr/>
          <a:lstStyle/>
          <a:p>
            <a:pPr marL="571500" indent="-571500" eaLnBrk="1" hangingPunct="1"/>
            <a:r>
              <a:rPr lang="zh-CN" altLang="en-US" sz="2800" b="1" dirty="0">
                <a:latin typeface="Arial" charset="0"/>
                <a:ea typeface="宋体" charset="0"/>
              </a:rPr>
              <a:t>企业新关系：</a:t>
            </a:r>
            <a:r>
              <a:rPr lang="zh-CN" altLang="en-US" sz="2800" b="1" dirty="0">
                <a:latin typeface="宋体" charset="0"/>
                <a:ea typeface="宋体" charset="0"/>
              </a:rPr>
              <a:t>自动化</a:t>
            </a:r>
            <a:r>
              <a:rPr lang="zh-CN" altLang="en-US" sz="2800" b="1" dirty="0">
                <a:latin typeface="Arial" charset="0"/>
                <a:ea typeface="宋体" charset="0"/>
              </a:rPr>
              <a:t> / </a:t>
            </a:r>
            <a:r>
              <a:rPr lang="zh-CN" altLang="en-US" sz="2800" b="1" dirty="0">
                <a:latin typeface="宋体" charset="0"/>
                <a:ea typeface="宋体" charset="0"/>
              </a:rPr>
              <a:t>协作</a:t>
            </a:r>
            <a:r>
              <a:rPr lang="zh-CN" altLang="en-US" sz="2800" b="1" dirty="0">
                <a:latin typeface="Arial" charset="0"/>
                <a:ea typeface="宋体" charset="0"/>
              </a:rPr>
              <a:t> / </a:t>
            </a:r>
            <a:r>
              <a:rPr lang="zh-CN" altLang="en-US" sz="2800" b="1" dirty="0">
                <a:latin typeface="宋体" charset="0"/>
                <a:ea typeface="宋体" charset="0"/>
              </a:rPr>
              <a:t>虚拟市场与团体</a:t>
            </a:r>
          </a:p>
          <a:p>
            <a:pPr marL="571500" indent="-571500" eaLnBrk="1" hangingPunct="1"/>
            <a:r>
              <a:rPr lang="zh-CN" altLang="en-US" sz="2800" b="1" dirty="0">
                <a:latin typeface="宋体" charset="0"/>
                <a:ea typeface="宋体" charset="0"/>
              </a:rPr>
              <a:t>商业供应链的集成</a:t>
            </a:r>
            <a:r>
              <a:rPr lang="zh-CN" altLang="en-US" sz="2800" b="1" dirty="0">
                <a:latin typeface="Arial" charset="0"/>
                <a:ea typeface="宋体" charset="0"/>
              </a:rPr>
              <a:t> </a:t>
            </a:r>
          </a:p>
          <a:p>
            <a:pPr marL="1028700" lvl="1" indent="-455613" eaLnBrk="1" hangingPunct="1"/>
            <a:r>
              <a:rPr lang="zh-CN" altLang="en-US" sz="2400" dirty="0">
                <a:latin typeface="宋体" charset="0"/>
                <a:ea typeface="宋体" charset="0"/>
              </a:rPr>
              <a:t>供应商管理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</a:p>
          <a:p>
            <a:pPr marL="1028700" lvl="1" indent="-455613" eaLnBrk="1" hangingPunct="1"/>
            <a:r>
              <a:rPr lang="zh-CN" altLang="en-US" sz="2400" dirty="0">
                <a:latin typeface="宋体" charset="0"/>
                <a:ea typeface="宋体" charset="0"/>
              </a:rPr>
              <a:t>库存管理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</a:p>
          <a:p>
            <a:pPr marL="1028700" lvl="1" indent="-455613" eaLnBrk="1" hangingPunct="1"/>
            <a:r>
              <a:rPr lang="zh-CN" altLang="en-US" sz="2400" dirty="0">
                <a:latin typeface="宋体" charset="0"/>
                <a:ea typeface="宋体" charset="0"/>
              </a:rPr>
              <a:t>分发管理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</a:p>
          <a:p>
            <a:pPr marL="1028700" lvl="1" indent="-455613" eaLnBrk="1" hangingPunct="1"/>
            <a:r>
              <a:rPr lang="zh-CN" altLang="en-US" sz="2400" dirty="0">
                <a:latin typeface="宋体" charset="0"/>
                <a:ea typeface="宋体" charset="0"/>
              </a:rPr>
              <a:t>传播渠道管理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</a:p>
          <a:p>
            <a:pPr marL="1028700" lvl="1" indent="-455613" eaLnBrk="1" hangingPunct="1"/>
            <a:r>
              <a:rPr lang="zh-CN" altLang="en-US" sz="2400" dirty="0">
                <a:latin typeface="宋体" charset="0"/>
                <a:ea typeface="宋体" charset="0"/>
              </a:rPr>
              <a:t>结算管理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</a:p>
          <a:p>
            <a:pPr marL="1028700" lvl="1" indent="-455613" eaLnBrk="1" hangingPunct="1"/>
            <a:r>
              <a:rPr lang="zh-CN" altLang="en-US" sz="2400" dirty="0">
                <a:latin typeface="宋体" charset="0"/>
                <a:ea typeface="宋体" charset="0"/>
              </a:rPr>
              <a:t>财务管理</a:t>
            </a:r>
            <a:r>
              <a:rPr lang="zh-CN" altLang="en-US" sz="2400" dirty="0">
                <a:latin typeface="Arial" charset="0"/>
                <a:ea typeface="宋体" charset="0"/>
              </a:rPr>
              <a:t> </a:t>
            </a:r>
          </a:p>
          <a:p>
            <a:pPr marL="1028700" lvl="1" indent="-455613" eaLnBrk="1" hangingPunct="1"/>
            <a:r>
              <a:rPr lang="zh-CN" altLang="en-US" sz="2400" dirty="0">
                <a:latin typeface="宋体" charset="0"/>
                <a:ea typeface="宋体" charset="0"/>
              </a:rPr>
              <a:t>销售反馈机制</a:t>
            </a:r>
            <a:r>
              <a:rPr lang="zh-CN" altLang="en-US" sz="2400" dirty="0">
                <a:latin typeface="Arial" charset="0"/>
                <a:ea typeface="宋体" charset="0"/>
              </a:rPr>
              <a:t> ……</a:t>
            </a:r>
          </a:p>
        </p:txBody>
      </p:sp>
    </p:spTree>
    <p:extLst>
      <p:ext uri="{BB962C8B-B14F-4D97-AF65-F5344CB8AC3E}">
        <p14:creationId xmlns:p14="http://schemas.microsoft.com/office/powerpoint/2010/main" val="292828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60055"/>
          </a:xfrm>
        </p:spPr>
        <p:txBody>
          <a:bodyPr/>
          <a:lstStyle/>
          <a:p>
            <a:r>
              <a:rPr kumimoji="1" lang="zh-CN" altLang="en-US" b="1" dirty="0" smtClean="0">
                <a:latin typeface="黑体"/>
                <a:ea typeface="黑体"/>
                <a:cs typeface="黑体"/>
              </a:rPr>
              <a:t>图片搜索购物</a:t>
            </a:r>
            <a:endParaRPr kumimoji="1" lang="zh-CN" altLang="en-US" b="1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内容占位符 3" descr="屏幕快照 2015-08-24 下午8.20.25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62" r="-7462"/>
          <a:stretch>
            <a:fillRect/>
          </a:stretch>
        </p:blipFill>
        <p:spPr>
          <a:xfrm>
            <a:off x="-483839" y="1284998"/>
            <a:ext cx="10073540" cy="5322508"/>
          </a:xfrm>
        </p:spPr>
      </p:pic>
    </p:spTree>
    <p:extLst>
      <p:ext uri="{BB962C8B-B14F-4D97-AF65-F5344CB8AC3E}">
        <p14:creationId xmlns:p14="http://schemas.microsoft.com/office/powerpoint/2010/main" val="401616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0695" y="295833"/>
            <a:ext cx="7583488" cy="1143000"/>
          </a:xfrm>
        </p:spPr>
        <p:txBody>
          <a:bodyPr/>
          <a:lstStyle/>
          <a:p>
            <a:r>
              <a:rPr kumimoji="1" lang="en-US" altLang="en-US" b="1" dirty="0" smtClean="0">
                <a:latin typeface="微软雅黑"/>
                <a:ea typeface="微软雅黑"/>
                <a:cs typeface="微软雅黑"/>
              </a:rPr>
              <a:t>五</a:t>
            </a:r>
            <a:r>
              <a:rPr kumimoji="1" lang="zh-CN" altLang="en-US" b="1" dirty="0" smtClean="0">
                <a:latin typeface="微软雅黑"/>
                <a:ea typeface="微软雅黑"/>
                <a:cs typeface="微软雅黑"/>
              </a:rPr>
              <a:t>、走向未来：互联网</a:t>
            </a:r>
            <a:r>
              <a:rPr kumimoji="1" lang="en-US" altLang="zh-CN" b="1" dirty="0" smtClean="0">
                <a:latin typeface="微软雅黑"/>
                <a:ea typeface="微软雅黑"/>
                <a:cs typeface="微软雅黑"/>
              </a:rPr>
              <a:t>+</a:t>
            </a:r>
            <a:endParaRPr kumimoji="1" lang="zh-CN" altLang="en-US" b="1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8" y="2105655"/>
            <a:ext cx="8755515" cy="395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53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Heiti SC Light"/>
                <a:ea typeface="Heiti SC Light"/>
                <a:cs typeface="Heiti SC Light"/>
              </a:rPr>
              <a:t>互联网</a:t>
            </a:r>
            <a:r>
              <a:rPr lang="en-US" altLang="zh-CN" b="1" dirty="0" smtClean="0">
                <a:latin typeface="Heiti SC Light"/>
                <a:ea typeface="Heiti SC Light"/>
                <a:cs typeface="Heiti SC Light"/>
              </a:rPr>
              <a:t>+</a:t>
            </a:r>
            <a:r>
              <a:rPr lang="zh-CN" altLang="en-US" b="1" dirty="0" smtClean="0">
                <a:latin typeface="Heiti SC Light"/>
                <a:ea typeface="Heiti SC Light"/>
                <a:cs typeface="Heiti SC Light"/>
              </a:rPr>
              <a:t>消费业</a:t>
            </a:r>
            <a:endParaRPr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211"/>
            <a:ext cx="9144000" cy="391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Heiti SC Light"/>
                <a:ea typeface="Heiti SC Light"/>
                <a:cs typeface="Heiti SC Light"/>
              </a:rPr>
              <a:t>消费互联网生态</a:t>
            </a:r>
            <a:r>
              <a:rPr lang="en-US" altLang="zh-CN" b="1" dirty="0" smtClean="0">
                <a:latin typeface="Heiti SC Light"/>
                <a:ea typeface="Heiti SC Light"/>
                <a:cs typeface="Heiti SC Light"/>
                <a:sym typeface="Wingdings" panose="05000000000000000000" pitchFamily="2" charset="2"/>
              </a:rPr>
              <a:t></a:t>
            </a:r>
            <a:r>
              <a:rPr lang="zh-CN" altLang="en-US" b="1" dirty="0" smtClean="0">
                <a:latin typeface="Heiti SC Light"/>
                <a:ea typeface="Heiti SC Light"/>
                <a:cs typeface="Heiti SC Light"/>
              </a:rPr>
              <a:t>产业互联网生态</a:t>
            </a:r>
            <a:endParaRPr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6" y="1775030"/>
            <a:ext cx="8070447" cy="46278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13250" y="6284719"/>
            <a:ext cx="437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——</a:t>
            </a:r>
            <a:r>
              <a:rPr lang="zh-CN" altLang="en-US" b="1" dirty="0" smtClean="0"/>
              <a:t>宏源证券</a:t>
            </a:r>
            <a:r>
              <a:rPr lang="en-US" altLang="zh-CN" b="1" dirty="0" smtClean="0"/>
              <a:t>《</a:t>
            </a:r>
            <a:r>
              <a:rPr lang="zh-CN" altLang="en-US" b="1" dirty="0" smtClean="0"/>
              <a:t>寻找产业互联网的</a:t>
            </a:r>
            <a:r>
              <a:rPr lang="en-US" altLang="zh-CN" b="1" dirty="0" smtClean="0"/>
              <a:t>BAT》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9076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中国电子商务市场份额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1937"/>
            <a:ext cx="7146925" cy="64434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88250" y="295833"/>
            <a:ext cx="774701" cy="6124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企业间电子商务仍然占主导地位</a:t>
            </a:r>
            <a:endParaRPr kumimoji="1" lang="zh-CN" altLang="en-US" sz="2800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65883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990042"/>
          </a:xfrm>
        </p:spPr>
        <p:txBody>
          <a:bodyPr/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阿里觊觎产业互联网多年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内容占位符 3" descr="屏幕快照 2015-08-06 下午11.35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1" r="-2791"/>
          <a:stretch>
            <a:fillRect/>
          </a:stretch>
        </p:blipFill>
        <p:spPr>
          <a:xfrm>
            <a:off x="144463" y="1730375"/>
            <a:ext cx="9050280" cy="4782298"/>
          </a:xfrm>
        </p:spPr>
      </p:pic>
    </p:spTree>
    <p:extLst>
      <p:ext uri="{BB962C8B-B14F-4D97-AF65-F5344CB8AC3E}">
        <p14:creationId xmlns:p14="http://schemas.microsoft.com/office/powerpoint/2010/main" val="325466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内容占位符 5" descr="屏幕快照 2015-07-31 下午3.04.2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2"/>
          <a:stretch/>
        </p:blipFill>
        <p:spPr>
          <a:xfrm>
            <a:off x="612775" y="295833"/>
            <a:ext cx="7583488" cy="6228792"/>
          </a:xfrm>
        </p:spPr>
      </p:pic>
    </p:spTree>
    <p:extLst>
      <p:ext uri="{BB962C8B-B14F-4D97-AF65-F5344CB8AC3E}">
        <p14:creationId xmlns:p14="http://schemas.microsoft.com/office/powerpoint/2010/main" val="309941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 descr="屏幕快照 2015-07-31 下午3.03.1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50" b="11415"/>
          <a:stretch/>
        </p:blipFill>
        <p:spPr>
          <a:xfrm>
            <a:off x="779463" y="295833"/>
            <a:ext cx="7583487" cy="6321939"/>
          </a:xfrm>
        </p:spPr>
      </p:pic>
      <p:sp>
        <p:nvSpPr>
          <p:cNvPr id="5" name="圆角矩形 4"/>
          <p:cNvSpPr/>
          <p:nvPr/>
        </p:nvSpPr>
        <p:spPr>
          <a:xfrm>
            <a:off x="1152921" y="1320213"/>
            <a:ext cx="4177250" cy="360000"/>
          </a:xfrm>
          <a:prstGeom prst="roundRect">
            <a:avLst/>
          </a:prstGeom>
          <a:solidFill>
            <a:schemeClr val="accent1">
              <a:shade val="80000"/>
              <a:lumMod val="90000"/>
              <a:alpha val="4000"/>
            </a:scheme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935704" y="2725981"/>
            <a:ext cx="4394467" cy="666461"/>
          </a:xfrm>
          <a:prstGeom prst="roundRect">
            <a:avLst/>
          </a:prstGeom>
          <a:solidFill>
            <a:schemeClr val="accent1">
              <a:shade val="80000"/>
              <a:lumMod val="90000"/>
              <a:alpha val="4000"/>
            </a:scheme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273571" y="4463979"/>
            <a:ext cx="6933804" cy="360000"/>
          </a:xfrm>
          <a:prstGeom prst="roundRect">
            <a:avLst/>
          </a:prstGeom>
          <a:solidFill>
            <a:schemeClr val="accent1">
              <a:shade val="80000"/>
              <a:lumMod val="90000"/>
              <a:alpha val="4000"/>
            </a:scheme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152921" y="5836322"/>
            <a:ext cx="5179790" cy="360000"/>
          </a:xfrm>
          <a:prstGeom prst="roundRect">
            <a:avLst/>
          </a:prstGeom>
          <a:solidFill>
            <a:schemeClr val="accent1">
              <a:shade val="80000"/>
              <a:lumMod val="90000"/>
              <a:alpha val="4000"/>
            </a:schemeClr>
          </a:solidFill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5614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产业互联网改变的四大领域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内容占位符 3" descr="屏幕快照 2015-08-06 下午11.41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7875"/>
          <a:stretch>
            <a:fillRect/>
          </a:stretch>
        </p:blipFill>
        <p:spPr>
          <a:xfrm>
            <a:off x="271462" y="1775198"/>
            <a:ext cx="8657601" cy="4574801"/>
          </a:xfrm>
        </p:spPr>
      </p:pic>
    </p:spTree>
    <p:extLst>
      <p:ext uri="{BB962C8B-B14F-4D97-AF65-F5344CB8AC3E}">
        <p14:creationId xmlns:p14="http://schemas.microsoft.com/office/powerpoint/2010/main" val="941680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 smtClean="0">
                <a:latin typeface="黑体"/>
                <a:ea typeface="黑体"/>
                <a:cs typeface="黑体"/>
              </a:rPr>
              <a:t>政府角色扮演</a:t>
            </a:r>
            <a:endParaRPr kumimoji="1" lang="zh-CN" altLang="en-US" sz="4000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2" y="2505982"/>
            <a:ext cx="8028709" cy="252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8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9463" y="295833"/>
            <a:ext cx="7583488" cy="820306"/>
          </a:xfrm>
        </p:spPr>
        <p:txBody>
          <a:bodyPr/>
          <a:lstStyle/>
          <a:p>
            <a:r>
              <a:rPr kumimoji="1" lang="en-US" altLang="zh-CN" dirty="0" smtClean="0">
                <a:latin typeface="黑体"/>
                <a:ea typeface="黑体"/>
                <a:cs typeface="黑体"/>
              </a:rPr>
              <a:t>B2B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电子商务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3312"/>
            <a:ext cx="9144000" cy="55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8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CC99E3AB-5979-1C48-8403-1593001C0F14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2099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58F886E3-1012-8140-941A-51A43B8C2182}" type="slidenum">
              <a:rPr lang="en-US" altLang="zh-CN" sz="1200" b="0">
                <a:latin typeface="Garamond" charset="0"/>
              </a:rPr>
              <a:pPr/>
              <a:t>90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2099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91513" cy="990600"/>
          </a:xfrm>
        </p:spPr>
        <p:txBody>
          <a:bodyPr/>
          <a:lstStyle/>
          <a:p>
            <a:r>
              <a:rPr lang="zh-CN" altLang="en-US" sz="3600" dirty="0" smtClean="0">
                <a:latin typeface="黑体"/>
                <a:ea typeface="黑体"/>
                <a:cs typeface="黑体"/>
              </a:rPr>
              <a:t>六</a:t>
            </a:r>
            <a:r>
              <a:rPr kumimoji="1" lang="zh-CN" altLang="en-US" sz="3600" dirty="0" smtClean="0">
                <a:latin typeface="黑体"/>
                <a:ea typeface="黑体"/>
                <a:cs typeface="黑体"/>
              </a:rPr>
              <a:t>、</a:t>
            </a:r>
            <a:r>
              <a:rPr kumimoji="1" lang="zh-CN" altLang="en-US" sz="3600" dirty="0">
                <a:latin typeface="黑体"/>
                <a:ea typeface="黑体"/>
                <a:cs typeface="黑体"/>
              </a:rPr>
              <a:t>浙江省电子商务发展状况</a:t>
            </a:r>
            <a:endParaRPr lang="en-US" altLang="zh-CN" sz="3600" dirty="0">
              <a:latin typeface="黑体"/>
              <a:ea typeface="黑体"/>
              <a:cs typeface="黑体"/>
            </a:endParaRPr>
          </a:p>
        </p:txBody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7292"/>
            <a:ext cx="8229600" cy="4530725"/>
          </a:xfrm>
        </p:spPr>
        <p:txBody>
          <a:bodyPr/>
          <a:lstStyle/>
          <a:p>
            <a:pPr eaLnBrk="1" hangingPunct="1"/>
            <a:r>
              <a:rPr lang="zh-CN" altLang="en-US" sz="2800" b="1" dirty="0" smtClean="0">
                <a:latin typeface="Arial" charset="0"/>
                <a:ea typeface="宋体" charset="0"/>
              </a:rPr>
              <a:t>杭州名片</a:t>
            </a:r>
            <a:endParaRPr lang="en-US" altLang="zh-CN" sz="2800" b="1" dirty="0">
              <a:latin typeface="Arial" charset="0"/>
              <a:ea typeface="宋体" charset="0"/>
            </a:endParaRPr>
          </a:p>
          <a:p>
            <a:pPr lvl="1" eaLnBrk="1" hangingPunct="1"/>
            <a:r>
              <a:rPr lang="zh-CN" altLang="en-US" sz="2400" b="1" dirty="0">
                <a:latin typeface="Arial" charset="0"/>
                <a:ea typeface="宋体" charset="0"/>
              </a:rPr>
              <a:t>动漫之都</a:t>
            </a:r>
            <a:r>
              <a:rPr lang="en-US" altLang="zh-CN" sz="2400" b="1" dirty="0">
                <a:latin typeface="Arial" charset="0"/>
                <a:ea typeface="宋体" charset="0"/>
              </a:rPr>
              <a:t>!</a:t>
            </a:r>
          </a:p>
          <a:p>
            <a:pPr lvl="1" eaLnBrk="1" hangingPunct="1"/>
            <a:r>
              <a:rPr lang="zh-CN" altLang="en-US" sz="2400" b="1" dirty="0">
                <a:latin typeface="Arial" charset="0"/>
                <a:ea typeface="宋体" charset="0"/>
              </a:rPr>
              <a:t>茶叶之都</a:t>
            </a:r>
            <a:r>
              <a:rPr lang="en-US" altLang="zh-CN" sz="2400" b="1" dirty="0">
                <a:latin typeface="Arial" charset="0"/>
                <a:ea typeface="宋体" charset="0"/>
              </a:rPr>
              <a:t>!</a:t>
            </a:r>
          </a:p>
          <a:p>
            <a:pPr lvl="1" eaLnBrk="1" hangingPunct="1"/>
            <a:r>
              <a:rPr lang="zh-CN" altLang="en-US" sz="2400" b="1" dirty="0">
                <a:latin typeface="Arial" charset="0"/>
                <a:ea typeface="宋体" charset="0"/>
              </a:rPr>
              <a:t>生活品质之城</a:t>
            </a:r>
            <a:r>
              <a:rPr lang="en-US" altLang="zh-CN" sz="2400" b="1" dirty="0">
                <a:latin typeface="Arial" charset="0"/>
                <a:ea typeface="宋体" charset="0"/>
              </a:rPr>
              <a:t>!</a:t>
            </a:r>
          </a:p>
          <a:p>
            <a:pPr lvl="1" eaLnBrk="1" hangingPunct="1"/>
            <a:r>
              <a:rPr lang="en-US" altLang="zh-CN" sz="2400" b="1" dirty="0">
                <a:latin typeface="Arial" charset="0"/>
                <a:ea typeface="宋体" charset="0"/>
              </a:rPr>
              <a:t>……</a:t>
            </a:r>
          </a:p>
        </p:txBody>
      </p:sp>
      <p:sp>
        <p:nvSpPr>
          <p:cNvPr id="522244" name="AutoShape 4"/>
          <p:cNvSpPr>
            <a:spLocks noChangeArrowheads="1"/>
          </p:cNvSpPr>
          <p:nvPr/>
        </p:nvSpPr>
        <p:spPr bwMode="auto">
          <a:xfrm>
            <a:off x="2195737" y="3778796"/>
            <a:ext cx="6192688" cy="2592287"/>
          </a:xfrm>
          <a:prstGeom prst="horizontalScroll">
            <a:avLst>
              <a:gd name="adj" fmla="val 12500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zh-CN" altLang="en-US" sz="3600" dirty="0" smtClean="0">
                <a:solidFill>
                  <a:srgbClr val="FF0000"/>
                </a:solidFill>
              </a:rPr>
              <a:t>中国电子商务之都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algn="ctr" eaLnBrk="1" hangingPunct="1"/>
            <a:r>
              <a:rPr lang="zh-CN" altLang="en-US" sz="3600" dirty="0" smtClean="0">
                <a:solidFill>
                  <a:srgbClr val="FF0000"/>
                </a:solidFill>
              </a:rPr>
              <a:t>中国跨境电子商务试验区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algn="ctr" eaLnBrk="1" hangingPunct="1"/>
            <a:r>
              <a:rPr lang="zh-CN" altLang="en-US" sz="3600" dirty="0" smtClean="0">
                <a:solidFill>
                  <a:srgbClr val="FF0000"/>
                </a:solidFill>
              </a:rPr>
              <a:t>国际电子商务中心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26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4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黑体"/>
                <a:ea typeface="黑体"/>
                <a:cs typeface="黑体"/>
              </a:rPr>
              <a:t>6</a:t>
            </a:r>
            <a:r>
              <a:rPr lang="en-US" altLang="zh-CN" b="1" dirty="0" smtClean="0">
                <a:latin typeface="黑体"/>
                <a:ea typeface="黑体"/>
                <a:cs typeface="黑体"/>
              </a:rPr>
              <a:t>.1 </a:t>
            </a:r>
            <a:r>
              <a:rPr lang="zh-CN" altLang="en-US" b="1" dirty="0">
                <a:latin typeface="黑体"/>
                <a:ea typeface="黑体"/>
                <a:cs typeface="黑体"/>
              </a:rPr>
              <a:t>浙江省电子商务发展</a:t>
            </a:r>
          </a:p>
        </p:txBody>
      </p:sp>
      <p:sp>
        <p:nvSpPr>
          <p:cNvPr id="21094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2200" b="1" dirty="0">
                <a:latin typeface="Arial" charset="0"/>
                <a:ea typeface="宋体" charset="0"/>
              </a:rPr>
              <a:t>2007</a:t>
            </a:r>
            <a:r>
              <a:rPr lang="zh-CN" altLang="en-US" sz="2200" b="1" dirty="0">
                <a:latin typeface="Arial" charset="0"/>
                <a:ea typeface="宋体" charset="0"/>
              </a:rPr>
              <a:t>中国行业电子商务网站</a:t>
            </a:r>
            <a:r>
              <a:rPr lang="en-US" altLang="zh-CN" sz="2200" b="1" dirty="0">
                <a:latin typeface="Arial" charset="0"/>
                <a:ea typeface="宋体" charset="0"/>
              </a:rPr>
              <a:t>TOP100</a:t>
            </a:r>
            <a:r>
              <a:rPr lang="zh-CN" altLang="en-US" sz="2200" b="1" dirty="0">
                <a:latin typeface="Arial" charset="0"/>
                <a:ea typeface="宋体" charset="0"/>
              </a:rPr>
              <a:t>榜单</a:t>
            </a:r>
            <a:r>
              <a:rPr lang="en-US" altLang="zh-CN" sz="2200" b="1" dirty="0">
                <a:latin typeface="Arial" charset="0"/>
                <a:ea typeface="宋体" charset="0"/>
              </a:rPr>
              <a:t>,</a:t>
            </a:r>
          </a:p>
          <a:p>
            <a:pPr eaLnBrk="1" hangingPunct="1">
              <a:lnSpc>
                <a:spcPct val="110000"/>
              </a:lnSpc>
              <a:buFont typeface="Wingdings" charset="0"/>
              <a:buNone/>
            </a:pPr>
            <a:r>
              <a:rPr lang="en-US" altLang="zh-CN" sz="2200" b="1" dirty="0">
                <a:latin typeface="Arial" charset="0"/>
                <a:ea typeface="宋体" charset="0"/>
              </a:rPr>
              <a:t>                                  </a:t>
            </a:r>
            <a:r>
              <a:rPr lang="zh-CN" altLang="en-US" sz="2200" b="1" dirty="0">
                <a:latin typeface="Arial" charset="0"/>
                <a:ea typeface="宋体" charset="0"/>
              </a:rPr>
              <a:t>浙江占</a:t>
            </a:r>
            <a:r>
              <a:rPr lang="en-US" altLang="zh-CN" sz="2200" b="1" dirty="0">
                <a:latin typeface="Arial" charset="0"/>
                <a:ea typeface="宋体" charset="0"/>
              </a:rPr>
              <a:t>38</a:t>
            </a:r>
            <a:r>
              <a:rPr lang="zh-CN" altLang="en-US" sz="2200" b="1" dirty="0">
                <a:latin typeface="Arial" charset="0"/>
                <a:ea typeface="宋体" charset="0"/>
              </a:rPr>
              <a:t>席</a:t>
            </a:r>
            <a:r>
              <a:rPr lang="en-US" altLang="zh-CN" sz="2200" b="1" dirty="0" smtClean="0">
                <a:latin typeface="Arial" charset="0"/>
                <a:ea typeface="宋体" charset="0"/>
              </a:rPr>
              <a:t>;</a:t>
            </a:r>
            <a:endParaRPr lang="en-US" altLang="zh-CN" sz="2200" b="1" dirty="0">
              <a:latin typeface="Arial" charset="0"/>
              <a:ea typeface="宋体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en-US" altLang="zh-CN" sz="2200" b="1" dirty="0">
                <a:latin typeface="Arial" charset="0"/>
                <a:ea typeface="宋体" charset="0"/>
              </a:rPr>
              <a:t>2007</a:t>
            </a:r>
            <a:r>
              <a:rPr lang="zh-CN" altLang="en-US" sz="2200" b="1" dirty="0">
                <a:latin typeface="Arial" charset="0"/>
                <a:ea typeface="宋体" charset="0"/>
              </a:rPr>
              <a:t>年度中小企业电子商务应用百强 </a:t>
            </a:r>
            <a:r>
              <a:rPr lang="en-US" altLang="zh-CN" sz="2200" b="1" dirty="0">
                <a:latin typeface="Arial" charset="0"/>
                <a:ea typeface="宋体" charset="0"/>
              </a:rPr>
              <a:t>,</a:t>
            </a:r>
          </a:p>
          <a:p>
            <a:pPr eaLnBrk="1" hangingPunct="1">
              <a:lnSpc>
                <a:spcPct val="110000"/>
              </a:lnSpc>
              <a:buFont typeface="Wingdings" charset="0"/>
              <a:buNone/>
            </a:pPr>
            <a:r>
              <a:rPr lang="en-US" altLang="zh-CN" sz="2200" b="1" dirty="0">
                <a:latin typeface="Arial" charset="0"/>
                <a:ea typeface="宋体" charset="0"/>
              </a:rPr>
              <a:t>                                  </a:t>
            </a:r>
            <a:r>
              <a:rPr lang="zh-CN" altLang="en-US" sz="2200" b="1" dirty="0">
                <a:latin typeface="Arial" charset="0"/>
                <a:ea typeface="宋体" charset="0"/>
              </a:rPr>
              <a:t>浙江占</a:t>
            </a:r>
            <a:r>
              <a:rPr lang="en-US" altLang="zh-CN" sz="2200" b="1" dirty="0">
                <a:latin typeface="Arial" charset="0"/>
                <a:ea typeface="宋体" charset="0"/>
              </a:rPr>
              <a:t>21</a:t>
            </a:r>
            <a:r>
              <a:rPr lang="zh-CN" altLang="en-US" sz="2200" b="1" dirty="0">
                <a:latin typeface="Arial" charset="0"/>
                <a:ea typeface="宋体" charset="0"/>
              </a:rPr>
              <a:t>席</a:t>
            </a:r>
            <a:r>
              <a:rPr lang="en-US" altLang="zh-CN" sz="2200" b="1" dirty="0" smtClean="0">
                <a:latin typeface="Arial" charset="0"/>
                <a:ea typeface="宋体" charset="0"/>
              </a:rPr>
              <a:t>.</a:t>
            </a:r>
            <a:endParaRPr lang="en-US" altLang="zh-CN" sz="2200" b="1" dirty="0">
              <a:latin typeface="Arial" charset="0"/>
              <a:ea typeface="宋体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200" b="1" dirty="0">
                <a:latin typeface="Arial" charset="0"/>
                <a:ea typeface="宋体" charset="0"/>
              </a:rPr>
              <a:t>据</a:t>
            </a:r>
            <a:r>
              <a:rPr lang="en-US" altLang="zh-CN" sz="2200" b="1" dirty="0">
                <a:latin typeface="Arial" charset="0"/>
                <a:ea typeface="宋体" charset="0"/>
              </a:rPr>
              <a:t>2007</a:t>
            </a:r>
            <a:r>
              <a:rPr lang="zh-CN" altLang="en-US" sz="2200" b="1" dirty="0">
                <a:latin typeface="Arial" charset="0"/>
                <a:ea typeface="宋体" charset="0"/>
              </a:rPr>
              <a:t>年</a:t>
            </a:r>
            <a:r>
              <a:rPr lang="en-US" altLang="zh-CN" sz="2200" b="1" dirty="0">
                <a:latin typeface="Arial" charset="0"/>
                <a:ea typeface="宋体" charset="0"/>
              </a:rPr>
              <a:t>《</a:t>
            </a:r>
            <a:r>
              <a:rPr lang="zh-CN" altLang="en-US" sz="2200" b="1" dirty="0">
                <a:latin typeface="Arial" charset="0"/>
                <a:ea typeface="宋体" charset="0"/>
              </a:rPr>
              <a:t>中国行业电子商务网站调查报告</a:t>
            </a:r>
            <a:r>
              <a:rPr lang="en-US" altLang="zh-CN" sz="2200" b="1" dirty="0">
                <a:latin typeface="Arial" charset="0"/>
                <a:ea typeface="宋体" charset="0"/>
              </a:rPr>
              <a:t>》: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200" b="1" dirty="0">
                <a:latin typeface="Arial" charset="0"/>
                <a:ea typeface="宋体" charset="0"/>
              </a:rPr>
              <a:t>浙江行业电子商务网站数量接近全国的四分之一，位居全国第一</a:t>
            </a:r>
            <a:r>
              <a:rPr lang="en-US" altLang="zh-CN" sz="2200" b="1" dirty="0">
                <a:latin typeface="Arial" charset="0"/>
                <a:ea typeface="宋体" charset="0"/>
              </a:rPr>
              <a:t>;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200" b="1" dirty="0">
                <a:latin typeface="Arial" charset="0"/>
                <a:ea typeface="宋体" charset="0"/>
              </a:rPr>
              <a:t>而杭州又集聚了全省</a:t>
            </a:r>
            <a:r>
              <a:rPr lang="en-US" altLang="zh-CN" sz="2200" b="1" dirty="0">
                <a:latin typeface="Arial" charset="0"/>
                <a:ea typeface="宋体" charset="0"/>
              </a:rPr>
              <a:t>70</a:t>
            </a:r>
            <a:r>
              <a:rPr lang="zh-CN" altLang="en-US" sz="2200" b="1" dirty="0">
                <a:latin typeface="Arial" charset="0"/>
                <a:ea typeface="宋体" charset="0"/>
              </a:rPr>
              <a:t>％以上的电子商务网站。杭州的电子商务网站已经达到</a:t>
            </a:r>
            <a:r>
              <a:rPr lang="en-US" altLang="zh-CN" sz="2200" b="1" dirty="0">
                <a:latin typeface="Arial" charset="0"/>
                <a:ea typeface="宋体" charset="0"/>
              </a:rPr>
              <a:t>1300</a:t>
            </a:r>
            <a:r>
              <a:rPr lang="zh-CN" altLang="en-US" sz="2200" b="1" dirty="0">
                <a:latin typeface="Arial" charset="0"/>
                <a:ea typeface="宋体" charset="0"/>
              </a:rPr>
              <a:t>多家，电子商务已成杭州重要产业。 </a:t>
            </a:r>
          </a:p>
        </p:txBody>
      </p:sp>
      <p:sp>
        <p:nvSpPr>
          <p:cNvPr id="210945" name="日期占位符 4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8AEE4CD-296E-E845-9E8C-A305B5168538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210946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FFE06951-7BF7-6B42-ACEE-57DCC576E9E3}" type="slidenum">
              <a:rPr lang="en-US" altLang="zh-CN" sz="1200" b="0">
                <a:latin typeface="Garamond" charset="0"/>
              </a:rPr>
              <a:pPr/>
              <a:t>91</a:t>
            </a:fld>
            <a:endParaRPr lang="en-US" altLang="zh-CN" sz="1200" b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77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11971" name="Picture 2" descr="电子商务百强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9" b="395"/>
          <a:stretch/>
        </p:blipFill>
        <p:spPr>
          <a:xfrm>
            <a:off x="779463" y="-19835"/>
            <a:ext cx="7583487" cy="6944810"/>
          </a:xfrm>
          <a:noFill/>
        </p:spPr>
      </p:pic>
      <p:sp>
        <p:nvSpPr>
          <p:cNvPr id="211969" name="日期占位符 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87754512-E0C5-5E4E-89D1-DC669E2F90E5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211970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95AE66C1-7DD6-5946-815E-A3274F2E717A}" type="slidenum">
              <a:rPr lang="en-US" altLang="zh-CN" sz="1200" b="0">
                <a:latin typeface="Garamond" charset="0"/>
              </a:rPr>
              <a:pPr/>
              <a:t>92</a:t>
            </a:fld>
            <a:endParaRPr lang="en-US" altLang="zh-CN" sz="1200" b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172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12995" name="Picture 2" descr="电子商务百强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1" b="5560"/>
          <a:stretch/>
        </p:blipFill>
        <p:spPr>
          <a:xfrm>
            <a:off x="779463" y="79376"/>
            <a:ext cx="7583488" cy="6706702"/>
          </a:xfrm>
          <a:noFill/>
        </p:spPr>
      </p:pic>
      <p:sp>
        <p:nvSpPr>
          <p:cNvPr id="212993" name="日期占位符 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15CDBD9C-0481-AA41-8897-F414C1CBE53D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212994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3DA5D27B-68DD-8F4D-979A-551ED50014EF}" type="slidenum">
              <a:rPr lang="en-US" altLang="zh-CN" sz="1200" b="0">
                <a:latin typeface="Garamond" charset="0"/>
              </a:rPr>
              <a:pPr/>
              <a:t>93</a:t>
            </a:fld>
            <a:endParaRPr lang="en-US" altLang="zh-CN" sz="1200" b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35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14019" name="Picture 2" descr="电子商务百强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0" b="9205"/>
          <a:stretch/>
        </p:blipFill>
        <p:spPr>
          <a:xfrm>
            <a:off x="779463" y="57729"/>
            <a:ext cx="7583488" cy="6562167"/>
          </a:xfrm>
          <a:noFill/>
        </p:spPr>
      </p:pic>
      <p:sp>
        <p:nvSpPr>
          <p:cNvPr id="214017" name="日期占位符 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44FEB548-892B-A44E-87A8-2C4CC5423AD1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214018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BD90C815-1231-0246-8E87-A64EE988C16F}" type="slidenum">
              <a:rPr lang="en-US" altLang="zh-CN" sz="1200" b="0">
                <a:latin typeface="Garamond" charset="0"/>
              </a:rPr>
              <a:pPr/>
              <a:t>94</a:t>
            </a:fld>
            <a:endParaRPr lang="en-US" altLang="zh-CN" sz="1200" b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93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15043" name="Picture 2" descr="电子商务百强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0" b="9889"/>
          <a:stretch/>
        </p:blipFill>
        <p:spPr>
          <a:xfrm>
            <a:off x="779463" y="117255"/>
            <a:ext cx="7583488" cy="6562167"/>
          </a:xfrm>
          <a:noFill/>
        </p:spPr>
      </p:pic>
      <p:sp>
        <p:nvSpPr>
          <p:cNvPr id="215041" name="日期占位符 2"/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EEBB6827-0529-7E40-92C3-37F4D6D1492C}" type="datetime1">
              <a:rPr lang="zh-CN" altLang="en-US" sz="1200" b="0">
                <a:latin typeface="Garamond" charset="0"/>
              </a:rPr>
              <a:pPr/>
              <a:t>16-9-30</a:t>
            </a:fld>
            <a:endParaRPr lang="en-US" altLang="zh-CN" sz="1200" b="0">
              <a:latin typeface="Garamond" charset="0"/>
            </a:endParaRPr>
          </a:p>
        </p:txBody>
      </p:sp>
      <p:sp>
        <p:nvSpPr>
          <p:cNvPr id="215042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fld id="{D38F2888-2BB0-B54C-9EB0-9A74DEE0C2C3}" type="slidenum">
              <a:rPr lang="en-US" altLang="zh-CN" sz="1200" b="0">
                <a:latin typeface="Garamond" charset="0"/>
              </a:rPr>
              <a:pPr/>
              <a:t>95</a:t>
            </a:fld>
            <a:endParaRPr lang="en-US" altLang="zh-CN" sz="1200" b="0">
              <a:latin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78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227940" y="1030737"/>
            <a:ext cx="5881759" cy="5616624"/>
            <a:chOff x="179512" y="980729"/>
            <a:chExt cx="6922306" cy="5616624"/>
          </a:xfrm>
        </p:grpSpPr>
        <p:sp>
          <p:nvSpPr>
            <p:cNvPr id="38" name="饼形 37"/>
            <p:cNvSpPr/>
            <p:nvPr/>
          </p:nvSpPr>
          <p:spPr>
            <a:xfrm>
              <a:off x="179512" y="980729"/>
              <a:ext cx="4579708" cy="5616624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TextBox 19"/>
            <p:cNvSpPr txBox="1"/>
            <p:nvPr/>
          </p:nvSpPr>
          <p:spPr>
            <a:xfrm>
              <a:off x="1047305" y="2722326"/>
              <a:ext cx="820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2469365" y="980729"/>
              <a:ext cx="4632453" cy="261821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500" dirty="0" smtClean="0">
                  <a:solidFill>
                    <a:schemeClr val="tx1"/>
                  </a:solidFill>
                </a:rPr>
                <a:t>1.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培育</a:t>
              </a:r>
              <a:r>
                <a:rPr lang="zh-CN" altLang="zh-CN" sz="1500" dirty="0">
                  <a:solidFill>
                    <a:schemeClr val="tx1"/>
                  </a:solidFill>
                </a:rPr>
                <a:t>服务收入超过百亿的大企业</a:t>
              </a:r>
              <a:r>
                <a:rPr lang="en-US" altLang="zh-CN" sz="1500" dirty="0">
                  <a:solidFill>
                    <a:schemeClr val="tx1"/>
                  </a:solidFill>
                </a:rPr>
                <a:t>5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家</a:t>
              </a:r>
              <a:endParaRPr lang="zh-CN" altLang="zh-CN" sz="15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500" dirty="0">
                  <a:solidFill>
                    <a:schemeClr val="tx1"/>
                  </a:solidFill>
                </a:rPr>
                <a:t>2</a:t>
              </a:r>
              <a:r>
                <a:rPr lang="en-US" altLang="zh-CN" sz="1500" dirty="0" smtClean="0">
                  <a:solidFill>
                    <a:schemeClr val="tx1"/>
                  </a:solidFill>
                </a:rPr>
                <a:t>.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打造行业</a:t>
              </a:r>
              <a:r>
                <a:rPr lang="zh-CN" altLang="zh-CN" sz="1500" dirty="0">
                  <a:solidFill>
                    <a:schemeClr val="tx1"/>
                  </a:solidFill>
                </a:rPr>
                <a:t>电商龙头企业</a:t>
              </a:r>
              <a:r>
                <a:rPr lang="en-US" altLang="zh-CN" sz="1500" dirty="0">
                  <a:solidFill>
                    <a:schemeClr val="tx1"/>
                  </a:solidFill>
                </a:rPr>
                <a:t>10</a:t>
              </a:r>
              <a:r>
                <a:rPr lang="zh-CN" altLang="zh-CN" sz="1500" dirty="0">
                  <a:solidFill>
                    <a:schemeClr val="tx1"/>
                  </a:solidFill>
                </a:rPr>
                <a:t>家，发展产值</a:t>
              </a:r>
              <a:r>
                <a:rPr lang="en-US" altLang="zh-CN" sz="1500" dirty="0">
                  <a:solidFill>
                    <a:schemeClr val="tx1"/>
                  </a:solidFill>
                </a:rPr>
                <a:t>5</a:t>
              </a:r>
              <a:r>
                <a:rPr lang="zh-CN" altLang="zh-CN" sz="1500" dirty="0">
                  <a:solidFill>
                    <a:schemeClr val="tx1"/>
                  </a:solidFill>
                </a:rPr>
                <a:t>亿元级别的垂直电商</a:t>
              </a:r>
              <a:r>
                <a:rPr lang="en-US" altLang="zh-CN" sz="1500" dirty="0">
                  <a:solidFill>
                    <a:schemeClr val="tx1"/>
                  </a:solidFill>
                </a:rPr>
                <a:t>20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家</a:t>
              </a:r>
              <a:r>
                <a:rPr lang="zh-CN" altLang="en-US" sz="1500" dirty="0" smtClean="0">
                  <a:solidFill>
                    <a:schemeClr val="tx1"/>
                  </a:solidFill>
                </a:rPr>
                <a:t>；</a:t>
              </a:r>
              <a:endParaRPr lang="en-US" altLang="zh-CN" sz="15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500" dirty="0" smtClean="0">
                  <a:solidFill>
                    <a:schemeClr val="tx1"/>
                  </a:solidFill>
                </a:rPr>
                <a:t>3. 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培育</a:t>
              </a:r>
              <a:r>
                <a:rPr lang="zh-CN" altLang="zh-CN" sz="1500" dirty="0">
                  <a:solidFill>
                    <a:schemeClr val="tx1"/>
                  </a:solidFill>
                </a:rPr>
                <a:t>产值亿元级别的</a:t>
              </a:r>
              <a:r>
                <a:rPr lang="en-US" altLang="zh-CN" sz="1500" dirty="0">
                  <a:solidFill>
                    <a:schemeClr val="tx1"/>
                  </a:solidFill>
                </a:rPr>
                <a:t>O2O</a:t>
              </a:r>
              <a:r>
                <a:rPr lang="zh-CN" altLang="zh-CN" sz="1500" dirty="0">
                  <a:solidFill>
                    <a:schemeClr val="tx1"/>
                  </a:solidFill>
                </a:rPr>
                <a:t>电商</a:t>
              </a:r>
              <a:r>
                <a:rPr lang="en-US" altLang="zh-CN" sz="1500" dirty="0">
                  <a:solidFill>
                    <a:schemeClr val="tx1"/>
                  </a:solidFill>
                </a:rPr>
                <a:t>30</a:t>
              </a:r>
              <a:r>
                <a:rPr lang="zh-CN" altLang="zh-CN" sz="1500" dirty="0">
                  <a:solidFill>
                    <a:schemeClr val="tx1"/>
                  </a:solidFill>
                </a:rPr>
                <a:t>家，扶持知名跨境电商</a:t>
              </a:r>
              <a:r>
                <a:rPr lang="en-US" altLang="zh-CN" sz="1500" dirty="0">
                  <a:solidFill>
                    <a:schemeClr val="tx1"/>
                  </a:solidFill>
                </a:rPr>
                <a:t>30</a:t>
              </a:r>
              <a:r>
                <a:rPr lang="zh-CN" altLang="zh-CN" sz="1500" dirty="0">
                  <a:solidFill>
                    <a:schemeClr val="tx1"/>
                  </a:solidFill>
                </a:rPr>
                <a:t>家。</a:t>
              </a:r>
            </a:p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500" dirty="0" smtClean="0">
                  <a:solidFill>
                    <a:schemeClr val="tx1"/>
                  </a:solidFill>
                </a:rPr>
                <a:t>4.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鼓励扶持</a:t>
              </a:r>
              <a:r>
                <a:rPr lang="zh-CN" altLang="zh-CN" sz="1500" dirty="0">
                  <a:solidFill>
                    <a:schemeClr val="tx1"/>
                  </a:solidFill>
                </a:rPr>
                <a:t>电子商务创业企业</a:t>
              </a:r>
              <a:r>
                <a:rPr lang="en-US" altLang="zh-CN" sz="1500" dirty="0">
                  <a:solidFill>
                    <a:schemeClr val="tx1"/>
                  </a:solidFill>
                </a:rPr>
                <a:t>200</a:t>
              </a:r>
              <a:r>
                <a:rPr lang="zh-CN" altLang="zh-CN" sz="1500" dirty="0">
                  <a:solidFill>
                    <a:schemeClr val="tx1"/>
                  </a:solidFill>
                </a:rPr>
                <a:t>家。</a:t>
              </a:r>
            </a:p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500" dirty="0" smtClean="0">
                  <a:solidFill>
                    <a:schemeClr val="tx1"/>
                  </a:solidFill>
                </a:rPr>
                <a:t>5. </a:t>
              </a:r>
              <a:r>
                <a:rPr lang="zh-CN" altLang="zh-CN" sz="1500" dirty="0">
                  <a:solidFill>
                    <a:schemeClr val="tx1"/>
                  </a:solidFill>
                </a:rPr>
                <a:t>借助于大数据、云计算、物联网和移动互联网等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技术</a:t>
              </a:r>
              <a:r>
                <a:rPr lang="zh-CN" altLang="en-US" sz="1500" dirty="0" smtClean="0">
                  <a:solidFill>
                    <a:schemeClr val="tx1"/>
                  </a:solidFill>
                </a:rPr>
                <a:t>，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完善</a:t>
              </a:r>
              <a:r>
                <a:rPr lang="zh-CN" altLang="zh-CN" sz="1500" dirty="0">
                  <a:solidFill>
                    <a:schemeClr val="tx1"/>
                  </a:solidFill>
                </a:rPr>
                <a:t>支撑服务、交易服务和衍生服务等电子商务服务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体系</a:t>
              </a:r>
              <a:r>
                <a:rPr lang="zh-CN" altLang="en-US" sz="1500" dirty="0" smtClean="0">
                  <a:solidFill>
                    <a:schemeClr val="tx1"/>
                  </a:solidFill>
                </a:rPr>
                <a:t>；</a:t>
              </a:r>
              <a:endParaRPr lang="zh-CN" altLang="zh-CN" sz="15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en-US" altLang="zh-CN" sz="1500" dirty="0" smtClean="0">
                  <a:solidFill>
                    <a:schemeClr val="tx1"/>
                  </a:solidFill>
                </a:rPr>
                <a:t>6.</a:t>
              </a:r>
              <a:r>
                <a:rPr lang="zh-CN" altLang="zh-CN" sz="1500" dirty="0" smtClean="0">
                  <a:solidFill>
                    <a:schemeClr val="tx1"/>
                  </a:solidFill>
                </a:rPr>
                <a:t> 创造</a:t>
              </a:r>
              <a:r>
                <a:rPr lang="en-US" altLang="zh-CN" sz="1500" dirty="0">
                  <a:solidFill>
                    <a:schemeClr val="tx1"/>
                  </a:solidFill>
                </a:rPr>
                <a:t>100</a:t>
              </a:r>
              <a:r>
                <a:rPr lang="zh-CN" altLang="zh-CN" sz="1500" dirty="0">
                  <a:solidFill>
                    <a:schemeClr val="tx1"/>
                  </a:solidFill>
                </a:rPr>
                <a:t>万个网上就业岗位。</a:t>
              </a:r>
              <a:endParaRPr lang="zh-CN" altLang="en-US" sz="15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83816" y="3648953"/>
            <a:ext cx="5425883" cy="2976807"/>
            <a:chOff x="980962" y="3598944"/>
            <a:chExt cx="5487983" cy="2976807"/>
          </a:xfrm>
        </p:grpSpPr>
        <p:sp>
          <p:nvSpPr>
            <p:cNvPr id="42" name="饼形 41"/>
            <p:cNvSpPr/>
            <p:nvPr/>
          </p:nvSpPr>
          <p:spPr>
            <a:xfrm>
              <a:off x="980962" y="3598944"/>
              <a:ext cx="2976807" cy="2976807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00B0F0">
                <a:alpha val="7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TextBox 18"/>
            <p:cNvSpPr txBox="1"/>
            <p:nvPr/>
          </p:nvSpPr>
          <p:spPr>
            <a:xfrm>
              <a:off x="1371965" y="4285899"/>
              <a:ext cx="8208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  <a:endPara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22"/>
            <p:cNvSpPr txBox="1"/>
            <p:nvPr/>
          </p:nvSpPr>
          <p:spPr>
            <a:xfrm>
              <a:off x="2454853" y="3617952"/>
              <a:ext cx="4014092" cy="1617160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 w="25400">
              <a:solidFill>
                <a:srgbClr val="0070C0"/>
              </a:solidFill>
            </a:ln>
          </p:spPr>
          <p:txBody>
            <a:bodyPr wrap="square" lIns="36000" tIns="72000" rIns="36000" bIns="3600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zh-CN" sz="1400" dirty="0"/>
                <a:t>预计到</a:t>
              </a:r>
              <a:r>
                <a:rPr lang="en-US" altLang="zh-CN" sz="1400" dirty="0"/>
                <a:t>2016</a:t>
              </a:r>
              <a:r>
                <a:rPr lang="zh-CN" altLang="zh-CN" sz="1400" dirty="0"/>
                <a:t>年，按照</a:t>
              </a:r>
              <a:r>
                <a:rPr lang="en-US" altLang="zh-CN" sz="1400" dirty="0"/>
                <a:t>50%</a:t>
              </a:r>
              <a:r>
                <a:rPr lang="zh-CN" altLang="zh-CN" sz="1400" dirty="0"/>
                <a:t>年均增幅测算，实现产值</a:t>
              </a:r>
              <a:r>
                <a:rPr lang="en-US" altLang="zh-CN" sz="1400" dirty="0"/>
                <a:t>1690</a:t>
              </a:r>
              <a:r>
                <a:rPr lang="zh-CN" altLang="zh-CN" sz="1400" dirty="0"/>
                <a:t>亿元</a:t>
              </a:r>
              <a:r>
                <a:rPr lang="zh-CN" altLang="zh-CN" sz="1400" dirty="0" smtClean="0"/>
                <a:t>；</a:t>
              </a:r>
              <a:endParaRPr lang="en-US" altLang="zh-CN" sz="1400" dirty="0" smtClean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zh-CN" sz="1400" dirty="0" smtClean="0"/>
                <a:t>到</a:t>
              </a:r>
              <a:r>
                <a:rPr lang="en-US" altLang="zh-CN" sz="1400" dirty="0"/>
                <a:t>2020</a:t>
              </a:r>
              <a:r>
                <a:rPr lang="zh-CN" altLang="zh-CN" sz="1400" dirty="0"/>
                <a:t>年，按照</a:t>
              </a:r>
              <a:r>
                <a:rPr lang="en-US" altLang="zh-CN" sz="1400" dirty="0"/>
                <a:t>30%</a:t>
              </a:r>
              <a:r>
                <a:rPr lang="zh-CN" altLang="zh-CN" sz="1400" dirty="0"/>
                <a:t>年均增幅测算，实现产值</a:t>
              </a:r>
              <a:r>
                <a:rPr lang="en-US" altLang="zh-CN" sz="1400" dirty="0"/>
                <a:t>4826</a:t>
              </a:r>
              <a:r>
                <a:rPr lang="zh-CN" altLang="zh-CN" sz="1400" dirty="0"/>
                <a:t>亿</a:t>
              </a:r>
              <a:r>
                <a:rPr lang="zh-CN" altLang="zh-CN" sz="1400" dirty="0" smtClean="0"/>
                <a:t>元</a:t>
              </a:r>
              <a:r>
                <a:rPr lang="zh-CN" altLang="en-US" sz="1400" dirty="0" smtClean="0"/>
                <a:t>；</a:t>
              </a:r>
              <a:endParaRPr lang="en-US" altLang="zh-CN" sz="1400" dirty="0" smtClean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zh-CN" sz="1400" dirty="0" smtClean="0"/>
                <a:t>打造“国际电子商务中心”</a:t>
              </a:r>
              <a:r>
                <a:rPr lang="zh-CN" altLang="zh-CN" sz="1400" dirty="0"/>
                <a:t>，成为国际领先的电子商务服务业聚集地，开拓“网上丝绸之路”。</a:t>
              </a:r>
              <a:endParaRPr lang="zh-CN" altLang="en-US" sz="14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465320" y="5251849"/>
            <a:ext cx="4644379" cy="1373911"/>
            <a:chOff x="1782410" y="4791393"/>
            <a:chExt cx="4669335" cy="1373911"/>
          </a:xfrm>
        </p:grpSpPr>
        <p:sp>
          <p:nvSpPr>
            <p:cNvPr id="46" name="饼形 45"/>
            <p:cNvSpPr/>
            <p:nvPr/>
          </p:nvSpPr>
          <p:spPr>
            <a:xfrm>
              <a:off x="1782410" y="4791393"/>
              <a:ext cx="1373911" cy="1373911"/>
            </a:xfrm>
            <a:prstGeom prst="pie">
              <a:avLst>
                <a:gd name="adj1" fmla="val 5400000"/>
                <a:gd name="adj2" fmla="val 162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TextBox 17"/>
            <p:cNvSpPr txBox="1"/>
            <p:nvPr/>
          </p:nvSpPr>
          <p:spPr>
            <a:xfrm>
              <a:off x="1979712" y="5089505"/>
              <a:ext cx="489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</a:t>
              </a:r>
              <a:endPara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20"/>
            <p:cNvSpPr txBox="1"/>
            <p:nvPr/>
          </p:nvSpPr>
          <p:spPr>
            <a:xfrm>
              <a:off x="2454853" y="4797148"/>
              <a:ext cx="3996892" cy="13442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5400">
              <a:solidFill>
                <a:srgbClr val="0070C0"/>
              </a:solidFill>
            </a:ln>
          </p:spPr>
          <p:txBody>
            <a:bodyPr wrap="square" lIns="72000" tIns="180000" rIns="36000" bIns="216000" rtlCol="0">
              <a:spAutoFit/>
            </a:bodyPr>
            <a:lstStyle/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en-US" sz="1400" b="1" dirty="0" smtClean="0">
                  <a:solidFill>
                    <a:srgbClr val="103154"/>
                  </a:solidFill>
                </a:rPr>
                <a:t>中国电子商务之都</a:t>
              </a:r>
              <a:endParaRPr lang="en-US" altLang="zh-CN" sz="1400" b="1" dirty="0" smtClean="0">
                <a:solidFill>
                  <a:srgbClr val="103154"/>
                </a:solidFill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zh-CN" sz="1400" b="1" dirty="0">
                  <a:solidFill>
                    <a:srgbClr val="103154"/>
                  </a:solidFill>
                </a:rPr>
                <a:t>全球最大的</a:t>
              </a:r>
              <a:r>
                <a:rPr lang="zh-CN" altLang="zh-CN" sz="1400" b="1" dirty="0" smtClean="0">
                  <a:solidFill>
                    <a:srgbClr val="103154"/>
                  </a:solidFill>
                </a:rPr>
                <a:t>电子</a:t>
              </a:r>
              <a:r>
                <a:rPr lang="zh-CN" altLang="en-US" sz="1400" b="1" dirty="0">
                  <a:solidFill>
                    <a:srgbClr val="103154"/>
                  </a:solidFill>
                </a:rPr>
                <a:t>商务</a:t>
              </a:r>
              <a:r>
                <a:rPr lang="zh-CN" altLang="zh-CN" sz="1400" b="1" dirty="0" smtClean="0">
                  <a:solidFill>
                    <a:srgbClr val="103154"/>
                  </a:solidFill>
                </a:rPr>
                <a:t>服务平台</a:t>
              </a:r>
              <a:r>
                <a:rPr lang="en-US" altLang="zh-CN" sz="1400" b="1" dirty="0" smtClean="0">
                  <a:solidFill>
                    <a:srgbClr val="103154"/>
                  </a:solidFill>
                </a:rPr>
                <a:t>—</a:t>
              </a:r>
              <a:r>
                <a:rPr lang="zh-CN" altLang="en-US" sz="1400" b="1" dirty="0" smtClean="0">
                  <a:solidFill>
                    <a:srgbClr val="103154"/>
                  </a:solidFill>
                </a:rPr>
                <a:t>阿里巴巴</a:t>
              </a:r>
              <a:endParaRPr lang="en-US" altLang="zh-CN" sz="1400" b="1" dirty="0" smtClean="0">
                <a:solidFill>
                  <a:srgbClr val="103154"/>
                </a:solidFill>
              </a:endParaRPr>
            </a:p>
            <a:p>
              <a:pPr marL="285750" indent="-285750">
                <a:lnSpc>
                  <a:spcPct val="110000"/>
                </a:lnSpc>
                <a:buFont typeface="Wingdings" panose="05000000000000000000" pitchFamily="2" charset="2"/>
                <a:buChar char="ü"/>
              </a:pPr>
              <a:r>
                <a:rPr lang="zh-CN" altLang="zh-CN" sz="1400" b="1" dirty="0">
                  <a:solidFill>
                    <a:srgbClr val="103154"/>
                  </a:solidFill>
                </a:rPr>
                <a:t>截止到</a:t>
              </a:r>
              <a:r>
                <a:rPr lang="en-US" altLang="zh-CN" sz="1400" b="1" dirty="0">
                  <a:solidFill>
                    <a:srgbClr val="103154"/>
                  </a:solidFill>
                </a:rPr>
                <a:t>2013</a:t>
              </a:r>
              <a:r>
                <a:rPr lang="zh-CN" altLang="zh-CN" sz="1400" b="1" dirty="0">
                  <a:solidFill>
                    <a:srgbClr val="103154"/>
                  </a:solidFill>
                </a:rPr>
                <a:t>年底，杭州市电子商务的产值达到</a:t>
              </a:r>
              <a:r>
                <a:rPr lang="en-US" altLang="zh-CN" sz="1400" b="1" dirty="0">
                  <a:solidFill>
                    <a:srgbClr val="103154"/>
                  </a:solidFill>
                </a:rPr>
                <a:t>500.66</a:t>
              </a:r>
              <a:r>
                <a:rPr lang="zh-CN" altLang="zh-CN" sz="1400" b="1" dirty="0">
                  <a:solidFill>
                    <a:srgbClr val="103154"/>
                  </a:solidFill>
                </a:rPr>
                <a:t>亿元，增长率达到</a:t>
              </a:r>
              <a:r>
                <a:rPr lang="en-US" altLang="zh-CN" sz="1400" b="1" dirty="0">
                  <a:solidFill>
                    <a:srgbClr val="103154"/>
                  </a:solidFill>
                </a:rPr>
                <a:t>59.4%</a:t>
              </a:r>
              <a:r>
                <a:rPr lang="zh-CN" altLang="zh-CN" sz="1400" b="1" dirty="0" smtClean="0">
                  <a:solidFill>
                    <a:srgbClr val="103154"/>
                  </a:solidFill>
                </a:rPr>
                <a:t>。</a:t>
              </a:r>
              <a:endParaRPr lang="zh-CN" altLang="en-US" sz="1400" b="1" dirty="0">
                <a:solidFill>
                  <a:srgbClr val="103154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109699" y="1030737"/>
            <a:ext cx="2669955" cy="5574686"/>
            <a:chOff x="6300192" y="980729"/>
            <a:chExt cx="2771800" cy="5574686"/>
          </a:xfrm>
        </p:grpSpPr>
        <p:sp>
          <p:nvSpPr>
            <p:cNvPr id="50" name="任意多边形 49"/>
            <p:cNvSpPr/>
            <p:nvPr/>
          </p:nvSpPr>
          <p:spPr>
            <a:xfrm>
              <a:off x="6300192" y="980729"/>
              <a:ext cx="2771800" cy="619475"/>
            </a:xfrm>
            <a:custGeom>
              <a:avLst/>
              <a:gdLst>
                <a:gd name="connsiteX0" fmla="*/ 0 w 2771800"/>
                <a:gd name="connsiteY0" fmla="*/ 0 h 619475"/>
                <a:gd name="connsiteX1" fmla="*/ 2771800 w 2771800"/>
                <a:gd name="connsiteY1" fmla="*/ 0 h 619475"/>
                <a:gd name="connsiteX2" fmla="*/ 2771800 w 2771800"/>
                <a:gd name="connsiteY2" fmla="*/ 619475 h 619475"/>
                <a:gd name="connsiteX3" fmla="*/ 0 w 2771800"/>
                <a:gd name="connsiteY3" fmla="*/ 619475 h 619475"/>
                <a:gd name="connsiteX4" fmla="*/ 0 w 2771800"/>
                <a:gd name="connsiteY4" fmla="*/ 0 h 61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00" h="619475">
                  <a:moveTo>
                    <a:pt x="0" y="0"/>
                  </a:moveTo>
                  <a:lnTo>
                    <a:pt x="2771800" y="0"/>
                  </a:lnTo>
                  <a:lnTo>
                    <a:pt x="2771800" y="619475"/>
                  </a:lnTo>
                  <a:lnTo>
                    <a:pt x="0" y="6194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9136" tIns="113792" rIns="199136" bIns="113792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 smtClean="0"/>
                <a:t>途径措施</a:t>
              </a:r>
              <a:endParaRPr lang="zh-CN" altLang="en-US" sz="2800" b="1" kern="1200" dirty="0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6300192" y="1600205"/>
              <a:ext cx="2771800" cy="4955210"/>
            </a:xfrm>
            <a:custGeom>
              <a:avLst/>
              <a:gdLst>
                <a:gd name="connsiteX0" fmla="*/ 0 w 2771800"/>
                <a:gd name="connsiteY0" fmla="*/ 0 h 4568087"/>
                <a:gd name="connsiteX1" fmla="*/ 2771800 w 2771800"/>
                <a:gd name="connsiteY1" fmla="*/ 0 h 4568087"/>
                <a:gd name="connsiteX2" fmla="*/ 2771800 w 2771800"/>
                <a:gd name="connsiteY2" fmla="*/ 4568087 h 4568087"/>
                <a:gd name="connsiteX3" fmla="*/ 0 w 2771800"/>
                <a:gd name="connsiteY3" fmla="*/ 4568087 h 4568087"/>
                <a:gd name="connsiteX4" fmla="*/ 0 w 2771800"/>
                <a:gd name="connsiteY4" fmla="*/ 0 h 4568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1800" h="4568087">
                  <a:moveTo>
                    <a:pt x="0" y="0"/>
                  </a:moveTo>
                  <a:lnTo>
                    <a:pt x="2771800" y="0"/>
                  </a:lnTo>
                  <a:lnTo>
                    <a:pt x="2771800" y="4568087"/>
                  </a:lnTo>
                  <a:lnTo>
                    <a:pt x="0" y="45680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85344" rIns="36000" bIns="128016" numCol="1" spcCol="1270" anchor="t" anchorCtr="0">
              <a:noAutofit/>
            </a:bodyPr>
            <a:lstStyle/>
            <a:p>
              <a:pPr marL="171450" lvl="1" indent="-171450" algn="l" defTabSz="71120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har char="••"/>
              </a:pPr>
              <a:r>
                <a:rPr lang="zh-CN" sz="1700" kern="1200" dirty="0" smtClean="0">
                  <a:latin typeface="+mn-ea"/>
                </a:rPr>
                <a:t>加强信用体系建设</a:t>
              </a:r>
              <a:r>
                <a:rPr lang="zh-CN" altLang="en-US" sz="1700" kern="1200" dirty="0" smtClean="0">
                  <a:latin typeface="+mn-ea"/>
                </a:rPr>
                <a:t>，完善电子商务生态环境</a:t>
              </a:r>
              <a:endParaRPr lang="zh-CN" altLang="en-US" sz="1700" kern="1200" dirty="0">
                <a:latin typeface="+mn-ea"/>
              </a:endParaRPr>
            </a:p>
            <a:p>
              <a:pPr marL="171450" lvl="1" indent="-171450" algn="l" defTabSz="71120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har char="••"/>
              </a:pPr>
              <a:r>
                <a:rPr lang="zh-CN" sz="1700" kern="1200" dirty="0" smtClean="0">
                  <a:latin typeface="+mn-ea"/>
                </a:rPr>
                <a:t>出台电子商务创业扶持政策</a:t>
              </a:r>
              <a:r>
                <a:rPr lang="zh-CN" altLang="en-US" sz="1700" kern="1200" dirty="0" smtClean="0">
                  <a:latin typeface="+mn-ea"/>
                </a:rPr>
                <a:t>，</a:t>
              </a:r>
              <a:r>
                <a:rPr lang="zh-CN" sz="1700" kern="1200" dirty="0" smtClean="0">
                  <a:latin typeface="+mn-ea"/>
                </a:rPr>
                <a:t>允许自住房用于电商注册办公地址</a:t>
              </a:r>
              <a:r>
                <a:rPr lang="zh-CN" altLang="en-US" sz="1700" kern="1200" dirty="0" smtClean="0">
                  <a:latin typeface="+mn-ea"/>
                </a:rPr>
                <a:t>，减免税收</a:t>
              </a:r>
              <a:endParaRPr lang="zh-CN" altLang="en-US" sz="1700" kern="1200" dirty="0">
                <a:latin typeface="+mn-ea"/>
              </a:endParaRPr>
            </a:p>
            <a:p>
              <a:pPr marL="171450" lvl="1" indent="-171450" algn="l" defTabSz="71120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har char="••"/>
              </a:pPr>
              <a:r>
                <a:rPr lang="zh-CN" sz="1700" kern="1200" dirty="0" smtClean="0">
                  <a:latin typeface="+mn-ea"/>
                </a:rPr>
                <a:t>借助于大数据、云计算、物联网和移动互联网等技术</a:t>
              </a:r>
              <a:r>
                <a:rPr lang="zh-CN" altLang="en-US" sz="1700" kern="1200" dirty="0" smtClean="0">
                  <a:latin typeface="+mn-ea"/>
                </a:rPr>
                <a:t>，促进电子商务生态体系建设；</a:t>
              </a:r>
              <a:endParaRPr lang="zh-CN" altLang="en-US" sz="1700" kern="1200" dirty="0">
                <a:latin typeface="+mn-ea"/>
              </a:endParaRPr>
            </a:p>
            <a:p>
              <a:pPr marL="171450" lvl="1" indent="-171450" algn="l" defTabSz="71120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har char="••"/>
              </a:pPr>
              <a:r>
                <a:rPr lang="zh-CN" sz="1700" kern="1200" dirty="0" smtClean="0">
                  <a:latin typeface="+mn-ea"/>
                </a:rPr>
                <a:t>推动电子商务创新示范工程</a:t>
              </a:r>
              <a:r>
                <a:rPr lang="zh-CN" altLang="en-US" sz="1700" dirty="0">
                  <a:latin typeface="+mn-ea"/>
                </a:rPr>
                <a:t>，</a:t>
              </a:r>
              <a:r>
                <a:rPr lang="zh-CN" sz="1700" kern="1200" dirty="0" smtClean="0">
                  <a:latin typeface="+mn-ea"/>
                </a:rPr>
                <a:t>支持企业通过第三方服务平台开展电子商务</a:t>
              </a:r>
              <a:endParaRPr lang="zh-CN" altLang="en-US" sz="1700" kern="1200" dirty="0">
                <a:latin typeface="+mn-ea"/>
              </a:endParaRPr>
            </a:p>
            <a:p>
              <a:pPr marL="171450" lvl="1" indent="-171450" algn="l" defTabSz="71120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har char="••"/>
              </a:pPr>
              <a:r>
                <a:rPr lang="zh-CN" sz="1700" kern="1200" dirty="0" smtClean="0">
                  <a:latin typeface="+mn-ea"/>
                </a:rPr>
                <a:t>扶持跨境电子商务项目</a:t>
              </a:r>
              <a:endParaRPr lang="zh-CN" altLang="en-US" sz="1700" kern="1200" dirty="0">
                <a:latin typeface="+mn-ea"/>
              </a:endParaRPr>
            </a:p>
            <a:p>
              <a:pPr marL="171450" lvl="1" indent="-171450" algn="l" defTabSz="711200"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buChar char="••"/>
              </a:pPr>
              <a:r>
                <a:rPr lang="zh-CN" sz="1700" kern="1200" dirty="0" smtClean="0">
                  <a:latin typeface="+mn-ea"/>
                </a:rPr>
                <a:t>扶持</a:t>
              </a:r>
              <a:r>
                <a:rPr lang="en-US" sz="1700" kern="1200" dirty="0" smtClean="0">
                  <a:latin typeface="+mn-ea"/>
                </a:rPr>
                <a:t>O2O</a:t>
              </a:r>
              <a:r>
                <a:rPr lang="zh-CN" sz="1700" kern="1200" dirty="0" smtClean="0">
                  <a:latin typeface="+mn-ea"/>
                </a:rPr>
                <a:t>电子商务项目</a:t>
              </a:r>
              <a:endParaRPr lang="zh-CN" altLang="en-US" sz="1700" kern="1200" dirty="0">
                <a:latin typeface="+mn-ea"/>
              </a:endParaRPr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00118" y="295833"/>
            <a:ext cx="7962833" cy="613705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b="1" dirty="0" smtClean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6.2 </a:t>
            </a:r>
            <a:r>
              <a:rPr kumimoji="1" lang="zh-CN" altLang="en-US" sz="4000" b="1" dirty="0" smtClean="0">
                <a:solidFill>
                  <a:schemeClr val="tx1"/>
                </a:solidFill>
                <a:latin typeface="Heiti SC Light"/>
                <a:ea typeface="Heiti SC Light"/>
                <a:cs typeface="Heiti SC Light"/>
              </a:rPr>
              <a:t>杭州市电子商务产业</a:t>
            </a:r>
            <a:endParaRPr kumimoji="1" lang="zh-CN" altLang="en-US" b="1" dirty="0">
              <a:solidFill>
                <a:schemeClr val="tx1"/>
              </a:solidFill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856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 txBox="1">
            <a:spLocks/>
          </p:cNvSpPr>
          <p:nvPr/>
        </p:nvSpPr>
        <p:spPr>
          <a:xfrm>
            <a:off x="938212" y="157943"/>
            <a:ext cx="6954401" cy="56673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200" b="1" dirty="0" smtClean="0"/>
              <a:t>杭州市信息经济与智慧经济发展重点</a:t>
            </a:r>
            <a:endParaRPr kumimoji="1" lang="zh-CN" altLang="en-US" sz="3200" b="1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43976-0B68-D840-A99C-C5931D8A5613}" type="slidenum">
              <a:rPr kumimoji="1" lang="zh-CN" altLang="en-US" smtClean="0"/>
              <a:t>97</a:t>
            </a:fld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276783" y="825501"/>
            <a:ext cx="8596540" cy="6032501"/>
            <a:chOff x="1122363" y="825500"/>
            <a:chExt cx="9269412" cy="6032501"/>
          </a:xfrm>
        </p:grpSpPr>
        <p:sp>
          <p:nvSpPr>
            <p:cNvPr id="6" name="等腰三角形 5"/>
            <p:cNvSpPr/>
            <p:nvPr/>
          </p:nvSpPr>
          <p:spPr>
            <a:xfrm>
              <a:off x="4414839" y="6111876"/>
              <a:ext cx="3370261" cy="746125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chemeClr val="tx1"/>
                  </a:solidFill>
                </a:rPr>
                <a:t>智慧公共服务</a:t>
              </a:r>
            </a:p>
          </p:txBody>
        </p:sp>
        <p:sp>
          <p:nvSpPr>
            <p:cNvPr id="111" name="椭圆 110"/>
            <p:cNvSpPr/>
            <p:nvPr/>
          </p:nvSpPr>
          <p:spPr>
            <a:xfrm>
              <a:off x="6448425" y="1398589"/>
              <a:ext cx="3513138" cy="3514725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960555" y="1371600"/>
              <a:ext cx="3568700" cy="3568700"/>
            </a:xfrm>
            <a:prstGeom prst="ellipse">
              <a:avLst/>
            </a:prstGeom>
            <a:noFill/>
            <a:ln w="38100" cmpd="sng"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8" name="五边形 57"/>
            <p:cNvSpPr>
              <a:spLocks noChangeArrowheads="1"/>
            </p:cNvSpPr>
            <p:nvPr/>
          </p:nvSpPr>
          <p:spPr bwMode="auto">
            <a:xfrm>
              <a:off x="6229350" y="2432051"/>
              <a:ext cx="1316038" cy="1566863"/>
            </a:xfrm>
            <a:prstGeom prst="homePlate">
              <a:avLst>
                <a:gd name="adj" fmla="val 50000"/>
              </a:avLst>
            </a:prstGeom>
            <a:solidFill>
              <a:srgbClr val="3366FF"/>
            </a:solidFill>
            <a:ln w="12700">
              <a:noFill/>
              <a:miter lim="800000"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r>
                <a:rPr lang="zh-CN" altLang="en-US" sz="2400" dirty="0">
                  <a:solidFill>
                    <a:srgbClr val="FFFFFF"/>
                  </a:solidFill>
                  <a:ea typeface="黑体" pitchFamily="49" charset="-122"/>
                </a:rPr>
                <a:t>智慧</a:t>
              </a:r>
              <a:endParaRPr lang="en-US" altLang="zh-CN" sz="2400" dirty="0">
                <a:solidFill>
                  <a:srgbClr val="FFFFFF"/>
                </a:solidFill>
                <a:ea typeface="黑体" pitchFamily="49" charset="-122"/>
              </a:endParaRPr>
            </a:p>
            <a:p>
              <a:r>
                <a:rPr lang="zh-CN" altLang="en-US" sz="2400" dirty="0">
                  <a:solidFill>
                    <a:srgbClr val="FFFFFF"/>
                  </a:solidFill>
                  <a:ea typeface="黑体" pitchFamily="49" charset="-122"/>
                </a:rPr>
                <a:t>应用</a:t>
              </a:r>
              <a:endParaRPr lang="en-US" altLang="zh-CN" sz="2400" dirty="0">
                <a:solidFill>
                  <a:srgbClr val="FFFFFF"/>
                </a:solidFill>
                <a:ea typeface="黑体" pitchFamily="49" charset="-122"/>
              </a:endParaRPr>
            </a:p>
            <a:p>
              <a:r>
                <a:rPr lang="zh-CN" altLang="en-US" sz="2400" dirty="0">
                  <a:solidFill>
                    <a:srgbClr val="FFFFFF"/>
                  </a:solidFill>
                  <a:ea typeface="黑体" pitchFamily="49" charset="-122"/>
                </a:rPr>
                <a:t>产业</a:t>
              </a:r>
            </a:p>
          </p:txBody>
        </p:sp>
        <p:sp>
          <p:nvSpPr>
            <p:cNvPr id="59" name="五边形 58"/>
            <p:cNvSpPr>
              <a:spLocks noChangeArrowheads="1"/>
            </p:cNvSpPr>
            <p:nvPr/>
          </p:nvSpPr>
          <p:spPr bwMode="auto">
            <a:xfrm flipH="1">
              <a:off x="4822826" y="2432051"/>
              <a:ext cx="1370013" cy="1566863"/>
            </a:xfrm>
            <a:prstGeom prst="homePlate">
              <a:avLst>
                <a:gd name="adj" fmla="val 50000"/>
              </a:avLst>
            </a:prstGeom>
            <a:solidFill>
              <a:srgbClr val="FF0000"/>
            </a:solidFill>
            <a:ln w="12700">
              <a:noFill/>
              <a:miter lim="800000"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r"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智慧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algn="r"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核心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pPr algn="r">
                <a:defRPr/>
              </a:pPr>
              <a:r>
                <a:rPr lang="zh-CN" altLang="en-US" sz="2400" dirty="0">
                  <a:solidFill>
                    <a:schemeClr val="bg1"/>
                  </a:solidFill>
                </a:rPr>
                <a:t>产业</a:t>
              </a:r>
            </a:p>
          </p:txBody>
        </p:sp>
        <p:grpSp>
          <p:nvGrpSpPr>
            <p:cNvPr id="3" name="组 113"/>
            <p:cNvGrpSpPr>
              <a:grpSpLocks/>
            </p:cNvGrpSpPr>
            <p:nvPr/>
          </p:nvGrpSpPr>
          <p:grpSpPr bwMode="auto">
            <a:xfrm rot="10800000">
              <a:off x="5421314" y="1233511"/>
              <a:ext cx="1709737" cy="3989380"/>
              <a:chOff x="3685607" y="1786843"/>
              <a:chExt cx="1709214" cy="3989276"/>
            </a:xfrm>
          </p:grpSpPr>
          <p:sp>
            <p:nvSpPr>
              <p:cNvPr id="108" name="下弧形箭头 107"/>
              <p:cNvSpPr>
                <a:spLocks noChangeArrowheads="1"/>
              </p:cNvSpPr>
              <p:nvPr/>
            </p:nvSpPr>
            <p:spPr bwMode="auto">
              <a:xfrm>
                <a:off x="3685607" y="1786843"/>
                <a:ext cx="1709214" cy="747821"/>
              </a:xfrm>
              <a:prstGeom prst="curvedDownArrow">
                <a:avLst>
                  <a:gd name="adj1" fmla="val 25004"/>
                  <a:gd name="adj2" fmla="val 49997"/>
                  <a:gd name="adj3" fmla="val 25000"/>
                </a:avLst>
              </a:prstGeom>
              <a:solidFill>
                <a:srgbClr val="7A7A7A"/>
              </a:solidFill>
              <a:ln w="12700">
                <a:solidFill>
                  <a:srgbClr val="777777"/>
                </a:solidFill>
                <a:miter lim="800000"/>
                <a:headEnd/>
                <a:tailEnd/>
              </a:ln>
              <a:effectLst>
                <a:outerShdw dist="23000" algn="bl" rotWithShape="0">
                  <a:srgbClr val="808080">
                    <a:alpha val="39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09" name="下弧形箭头 108"/>
              <p:cNvSpPr>
                <a:spLocks noChangeArrowheads="1"/>
              </p:cNvSpPr>
              <p:nvPr/>
            </p:nvSpPr>
            <p:spPr bwMode="auto">
              <a:xfrm rot="10800000">
                <a:off x="3685607" y="5028298"/>
                <a:ext cx="1709214" cy="747821"/>
              </a:xfrm>
              <a:prstGeom prst="curvedDownArrow">
                <a:avLst>
                  <a:gd name="adj1" fmla="val 25004"/>
                  <a:gd name="adj2" fmla="val 49997"/>
                  <a:gd name="adj3" fmla="val 25000"/>
                </a:avLst>
              </a:prstGeom>
              <a:solidFill>
                <a:srgbClr val="7A7A7A"/>
              </a:solidFill>
              <a:ln w="12700">
                <a:solidFill>
                  <a:srgbClr val="777777"/>
                </a:solidFill>
                <a:miter lim="800000"/>
                <a:headEnd/>
                <a:tailEnd/>
              </a:ln>
              <a:effectLst>
                <a:outerShdw dist="23000" algn="bl" rotWithShape="0">
                  <a:srgbClr val="808080">
                    <a:alpha val="39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sp>
          <p:nvSpPr>
            <p:cNvPr id="18439" name="文本框 111"/>
            <p:cNvSpPr txBox="1">
              <a:spLocks noChangeArrowheads="1"/>
            </p:cNvSpPr>
            <p:nvPr/>
          </p:nvSpPr>
          <p:spPr bwMode="auto">
            <a:xfrm>
              <a:off x="5537330" y="1981348"/>
              <a:ext cx="15937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rIns="36000">
              <a:spAutoFit/>
            </a:bodyPr>
            <a:lstStyle/>
            <a:p>
              <a:r>
                <a:rPr lang="zh-CN" altLang="en-US" dirty="0">
                  <a:ea typeface="黑体" pitchFamily="49" charset="-122"/>
                </a:rPr>
                <a:t>智慧的产业化</a:t>
              </a:r>
            </a:p>
          </p:txBody>
        </p:sp>
        <p:sp>
          <p:nvSpPr>
            <p:cNvPr id="115" name="椭圆 114"/>
            <p:cNvSpPr>
              <a:spLocks noChangeArrowheads="1"/>
            </p:cNvSpPr>
            <p:nvPr/>
          </p:nvSpPr>
          <p:spPr bwMode="auto">
            <a:xfrm>
              <a:off x="7559676" y="854076"/>
              <a:ext cx="1370013" cy="135731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/>
              <a:r>
                <a:rPr lang="zh-CN" altLang="en-US" sz="2000" dirty="0">
                  <a:ea typeface="黑体" pitchFamily="49" charset="-122"/>
                </a:rPr>
                <a:t>工业</a:t>
              </a:r>
              <a:endParaRPr lang="en-US" altLang="zh-CN" sz="2000" dirty="0">
                <a:ea typeface="黑体" pitchFamily="49" charset="-122"/>
              </a:endParaRPr>
            </a:p>
            <a:p>
              <a:pPr algn="ctr"/>
              <a:r>
                <a:rPr lang="zh-CN" altLang="en-US" sz="2000" dirty="0">
                  <a:ea typeface="黑体" pitchFamily="49" charset="-122"/>
                </a:rPr>
                <a:t>智慧化</a:t>
              </a:r>
            </a:p>
          </p:txBody>
        </p:sp>
        <p:sp>
          <p:nvSpPr>
            <p:cNvPr id="119" name="椭圆 118"/>
            <p:cNvSpPr>
              <a:spLocks noChangeArrowheads="1"/>
            </p:cNvSpPr>
            <p:nvPr/>
          </p:nvSpPr>
          <p:spPr bwMode="auto">
            <a:xfrm>
              <a:off x="9021763" y="1708151"/>
              <a:ext cx="1370012" cy="136842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dirty="0"/>
                <a:t>能源</a:t>
              </a:r>
              <a:endParaRPr lang="en-US" altLang="zh-CN" sz="2000" dirty="0"/>
            </a:p>
            <a:p>
              <a:pPr algn="ctr">
                <a:defRPr/>
              </a:pPr>
              <a:r>
                <a:rPr lang="zh-CN" altLang="en-US" sz="2000" dirty="0"/>
                <a:t>产业</a:t>
              </a:r>
              <a:endParaRPr lang="en-US" altLang="zh-CN" sz="2000" dirty="0"/>
            </a:p>
            <a:p>
              <a:pPr algn="ctr">
                <a:defRPr/>
              </a:pPr>
              <a:r>
                <a:rPr lang="zh-CN" altLang="en-US" sz="2000" dirty="0"/>
                <a:t>智慧化</a:t>
              </a:r>
            </a:p>
          </p:txBody>
        </p:sp>
        <p:sp>
          <p:nvSpPr>
            <p:cNvPr id="123" name="Text Box 9"/>
            <p:cNvSpPr txBox="1">
              <a:spLocks noChangeArrowheads="1"/>
            </p:cNvSpPr>
            <p:nvPr/>
          </p:nvSpPr>
          <p:spPr bwMode="auto">
            <a:xfrm>
              <a:off x="2503482" y="2697164"/>
              <a:ext cx="2447925" cy="1131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rIns="36000">
              <a:spAutoFit/>
            </a:bodyPr>
            <a:lstStyle/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sz="2400" b="1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十</a:t>
              </a:r>
              <a:r>
                <a:rPr lang="zh-CN" altLang="en-US" sz="2400" b="1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二</a:t>
              </a:r>
              <a:r>
                <a:rPr lang="zh-CN" altLang="en-US" sz="2400" b="1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2400" b="1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核心产业</a:t>
              </a:r>
              <a:endParaRPr lang="en-US" altLang="zh-CN" sz="2400" b="1" dirty="0">
                <a:solidFill>
                  <a:srgbClr val="000000"/>
                </a:solidFill>
                <a:latin typeface="黑体" pitchFamily="49" charset="-122"/>
              </a:endParaRPr>
            </a:p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扩大优势</a:t>
              </a:r>
              <a:endParaRPr lang="en-US" altLang="zh-CN" b="1" dirty="0">
                <a:solidFill>
                  <a:srgbClr val="000000"/>
                </a:solidFill>
                <a:latin typeface="黑体" pitchFamily="49" charset="-122"/>
              </a:endParaRPr>
            </a:p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领先趋势</a:t>
              </a:r>
              <a:endParaRPr lang="en-US" altLang="zh-CN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淘汰劣势</a:t>
              </a:r>
              <a:endParaRPr lang="en-US" altLang="zh-CN" b="1" dirty="0">
                <a:solidFill>
                  <a:srgbClr val="000000"/>
                </a:solidFill>
                <a:latin typeface="黑体" pitchFamily="49" charset="-122"/>
              </a:endParaRPr>
            </a:p>
          </p:txBody>
        </p:sp>
        <p:sp>
          <p:nvSpPr>
            <p:cNvPr id="124" name="椭圆 123"/>
            <p:cNvSpPr>
              <a:spLocks noChangeArrowheads="1"/>
            </p:cNvSpPr>
            <p:nvPr/>
          </p:nvSpPr>
          <p:spPr bwMode="auto">
            <a:xfrm>
              <a:off x="9004301" y="3314701"/>
              <a:ext cx="1368425" cy="136842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/>
              <a:r>
                <a:rPr lang="zh-CN" altLang="en-US" sz="2000" dirty="0">
                  <a:ea typeface="黑体" pitchFamily="49" charset="-122"/>
                </a:rPr>
                <a:t>服务业</a:t>
              </a:r>
              <a:endParaRPr lang="en-US" altLang="zh-CN" sz="2000" dirty="0">
                <a:ea typeface="黑体" pitchFamily="49" charset="-122"/>
              </a:endParaRPr>
            </a:p>
            <a:p>
              <a:pPr algn="ctr"/>
              <a:r>
                <a:rPr lang="zh-CN" altLang="en-US" sz="2000" dirty="0">
                  <a:ea typeface="黑体" pitchFamily="49" charset="-122"/>
                </a:rPr>
                <a:t>智慧化</a:t>
              </a:r>
            </a:p>
          </p:txBody>
        </p:sp>
        <p:sp>
          <p:nvSpPr>
            <p:cNvPr id="125" name="椭圆 124"/>
            <p:cNvSpPr>
              <a:spLocks noChangeArrowheads="1"/>
            </p:cNvSpPr>
            <p:nvPr/>
          </p:nvSpPr>
          <p:spPr bwMode="auto">
            <a:xfrm>
              <a:off x="7545389" y="4073526"/>
              <a:ext cx="1368425" cy="1370013"/>
            </a:xfrm>
            <a:prstGeom prst="ellipse">
              <a:avLst/>
            </a:prstGeom>
            <a:solidFill>
              <a:schemeClr val="accent6"/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农业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defRPr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智慧化</a:t>
              </a:r>
            </a:p>
          </p:txBody>
        </p:sp>
        <p:sp>
          <p:nvSpPr>
            <p:cNvPr id="130" name="椭圆 129"/>
            <p:cNvSpPr>
              <a:spLocks noChangeArrowheads="1"/>
            </p:cNvSpPr>
            <p:nvPr/>
          </p:nvSpPr>
          <p:spPr bwMode="auto">
            <a:xfrm>
              <a:off x="2155031" y="977901"/>
              <a:ext cx="1008062" cy="100806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/>
              <a:r>
                <a:rPr lang="zh-CN" altLang="en-US">
                  <a:ea typeface="黑体" pitchFamily="49" charset="-122"/>
                </a:rPr>
                <a:t>电子制造</a:t>
              </a:r>
            </a:p>
          </p:txBody>
        </p:sp>
        <p:sp>
          <p:nvSpPr>
            <p:cNvPr id="131" name="椭圆 130"/>
            <p:cNvSpPr>
              <a:spLocks noChangeArrowheads="1"/>
            </p:cNvSpPr>
            <p:nvPr/>
          </p:nvSpPr>
          <p:spPr bwMode="auto">
            <a:xfrm>
              <a:off x="1615282" y="1612909"/>
              <a:ext cx="987425" cy="98583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lIns="36000" rIns="36000" anchor="ctr"/>
            <a:lstStyle/>
            <a:p>
              <a:pPr algn="ctr"/>
              <a:r>
                <a:rPr lang="zh-CN" altLang="en-US" sz="1400" b="1">
                  <a:solidFill>
                    <a:srgbClr val="000000"/>
                  </a:solidFill>
                  <a:ea typeface="黑体" pitchFamily="49" charset="-122"/>
                </a:rPr>
                <a:t>云计算和大数据</a:t>
              </a:r>
            </a:p>
          </p:txBody>
        </p:sp>
        <p:sp>
          <p:nvSpPr>
            <p:cNvPr id="132" name="椭圆 131"/>
            <p:cNvSpPr>
              <a:spLocks noChangeArrowheads="1"/>
            </p:cNvSpPr>
            <p:nvPr/>
          </p:nvSpPr>
          <p:spPr bwMode="auto">
            <a:xfrm>
              <a:off x="1122363" y="2343130"/>
              <a:ext cx="985838" cy="985838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000000"/>
                  </a:solidFill>
                  <a:ea typeface="黑体" pitchFamily="49" charset="-122"/>
                </a:rPr>
                <a:t>物联网</a:t>
              </a:r>
            </a:p>
          </p:txBody>
        </p:sp>
        <p:sp>
          <p:nvSpPr>
            <p:cNvPr id="133" name="椭圆 132"/>
            <p:cNvSpPr>
              <a:spLocks noChangeArrowheads="1"/>
            </p:cNvSpPr>
            <p:nvPr/>
          </p:nvSpPr>
          <p:spPr bwMode="auto">
            <a:xfrm>
              <a:off x="1250949" y="3146817"/>
              <a:ext cx="987425" cy="98742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智慧物流</a:t>
              </a:r>
            </a:p>
          </p:txBody>
        </p:sp>
        <p:sp>
          <p:nvSpPr>
            <p:cNvPr id="134" name="椭圆 133"/>
            <p:cNvSpPr>
              <a:spLocks noChangeArrowheads="1"/>
            </p:cNvSpPr>
            <p:nvPr/>
          </p:nvSpPr>
          <p:spPr bwMode="auto">
            <a:xfrm>
              <a:off x="1553365" y="3898299"/>
              <a:ext cx="985837" cy="98583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/>
              <a:r>
                <a:rPr lang="zh-CN" altLang="en-US" dirty="0">
                  <a:ea typeface="黑体" pitchFamily="49" charset="-122"/>
                </a:rPr>
                <a:t>移动互联网</a:t>
              </a:r>
            </a:p>
          </p:txBody>
        </p:sp>
        <p:sp>
          <p:nvSpPr>
            <p:cNvPr id="135" name="椭圆 134"/>
            <p:cNvSpPr>
              <a:spLocks noChangeArrowheads="1"/>
            </p:cNvSpPr>
            <p:nvPr/>
          </p:nvSpPr>
          <p:spPr bwMode="auto">
            <a:xfrm>
              <a:off x="2238374" y="4393196"/>
              <a:ext cx="985837" cy="987425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/>
              <a:r>
                <a:rPr lang="zh-CN" altLang="en-US" dirty="0">
                  <a:solidFill>
                    <a:srgbClr val="FFFFFF"/>
                  </a:solidFill>
                  <a:ea typeface="黑体" pitchFamily="49" charset="-122"/>
                </a:rPr>
                <a:t>互联网金融</a:t>
              </a:r>
            </a:p>
          </p:txBody>
        </p:sp>
        <p:sp>
          <p:nvSpPr>
            <p:cNvPr id="136" name="椭圆 135"/>
            <p:cNvSpPr>
              <a:spLocks noChangeArrowheads="1"/>
            </p:cNvSpPr>
            <p:nvPr/>
          </p:nvSpPr>
          <p:spPr bwMode="auto">
            <a:xfrm>
              <a:off x="3106730" y="4516438"/>
              <a:ext cx="985838" cy="98742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604A7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机器人</a:t>
              </a:r>
            </a:p>
          </p:txBody>
        </p:sp>
        <p:sp>
          <p:nvSpPr>
            <p:cNvPr id="28" name="Text Box 9"/>
            <p:cNvSpPr txBox="1">
              <a:spLocks noChangeArrowheads="1"/>
            </p:cNvSpPr>
            <p:nvPr/>
          </p:nvSpPr>
          <p:spPr bwMode="auto">
            <a:xfrm>
              <a:off x="7088190" y="2697163"/>
              <a:ext cx="2447925" cy="1084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00"/>
                  </a:solidFill>
                  <a:latin typeface="黑体" pitchFamily="49" charset="-122"/>
                </a:rPr>
                <a:t>四大产业智慧化</a:t>
              </a:r>
              <a:endParaRPr lang="en-US" altLang="zh-CN" b="1" dirty="0">
                <a:solidFill>
                  <a:srgbClr val="000000"/>
                </a:solidFill>
                <a:latin typeface="黑体" pitchFamily="49" charset="-122"/>
              </a:endParaRPr>
            </a:p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00"/>
                  </a:solidFill>
                  <a:latin typeface="黑体" pitchFamily="49" charset="-122"/>
                </a:rPr>
                <a:t>推进“两化” 融合</a:t>
              </a:r>
              <a:endParaRPr lang="en-US" altLang="zh-CN" b="1" dirty="0">
                <a:solidFill>
                  <a:srgbClr val="000000"/>
                </a:solidFill>
                <a:latin typeface="黑体" pitchFamily="49" charset="-122"/>
              </a:endParaRPr>
            </a:p>
            <a:p>
              <a:pPr algn="ctr">
                <a:lnSpc>
                  <a:spcPct val="50000"/>
                </a:lnSpc>
                <a:spcBef>
                  <a:spcPct val="50000"/>
                </a:spcBef>
              </a:pPr>
              <a:r>
                <a:rPr lang="zh-CN" altLang="en-US" b="1" dirty="0">
                  <a:solidFill>
                    <a:srgbClr val="000000"/>
                  </a:solidFill>
                  <a:latin typeface="黑体" pitchFamily="49" charset="-122"/>
                </a:rPr>
                <a:t>与“四化” 同步</a:t>
              </a:r>
              <a:endParaRPr lang="en-US" altLang="zh-CN" b="1" dirty="0">
                <a:solidFill>
                  <a:srgbClr val="000000"/>
                </a:solidFill>
                <a:latin typeface="黑体" pitchFamily="49" charset="-122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1981201" y="5486400"/>
              <a:ext cx="8077199" cy="730250"/>
            </a:xfrm>
            <a:prstGeom prst="parallelogram">
              <a:avLst/>
            </a:prstGeom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>
                  <a:solidFill>
                    <a:srgbClr val="000000"/>
                  </a:solidFill>
                </a:rPr>
                <a:t>智慧城管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智慧平安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智慧安监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智慧社区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智慧教育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智慧公共文化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智慧医疗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智慧就业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智慧交通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智慧水务</a:t>
              </a:r>
              <a:r>
                <a:rPr kumimoji="1" lang="en-US" altLang="zh-CN" sz="1600" dirty="0">
                  <a:solidFill>
                    <a:srgbClr val="000000"/>
                  </a:solidFill>
                </a:rPr>
                <a:t>/</a:t>
              </a:r>
              <a:r>
                <a:rPr kumimoji="1" lang="zh-CN" altLang="en-US" sz="1600" dirty="0">
                  <a:solidFill>
                    <a:srgbClr val="000000"/>
                  </a:solidFill>
                </a:rPr>
                <a:t>智慧环保</a:t>
              </a:r>
            </a:p>
          </p:txBody>
        </p:sp>
        <p:sp>
          <p:nvSpPr>
            <p:cNvPr id="31" name="椭圆 30"/>
            <p:cNvSpPr>
              <a:spLocks noChangeArrowheads="1"/>
            </p:cNvSpPr>
            <p:nvPr/>
          </p:nvSpPr>
          <p:spPr bwMode="auto">
            <a:xfrm>
              <a:off x="3931442" y="4437354"/>
              <a:ext cx="985838" cy="9874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dirty="0" smtClean="0">
                  <a:solidFill>
                    <a:srgbClr val="604A7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集成电路</a:t>
              </a:r>
              <a:endParaRPr lang="zh-CN" altLang="en-US" dirty="0">
                <a:solidFill>
                  <a:srgbClr val="604A7B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2" name="椭圆 31"/>
            <p:cNvSpPr>
              <a:spLocks noChangeArrowheads="1"/>
            </p:cNvSpPr>
            <p:nvPr/>
          </p:nvSpPr>
          <p:spPr bwMode="auto">
            <a:xfrm>
              <a:off x="4571995" y="3835717"/>
              <a:ext cx="985838" cy="98742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信息安全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440" name="文本框 112"/>
            <p:cNvSpPr txBox="1">
              <a:spLocks noChangeArrowheads="1"/>
            </p:cNvSpPr>
            <p:nvPr/>
          </p:nvSpPr>
          <p:spPr bwMode="auto">
            <a:xfrm>
              <a:off x="5534026" y="4159250"/>
              <a:ext cx="15668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6000" rIns="36000">
              <a:spAutoFit/>
            </a:bodyPr>
            <a:lstStyle/>
            <a:p>
              <a:r>
                <a:rPr lang="zh-CN" altLang="en-US" dirty="0">
                  <a:ea typeface="黑体" pitchFamily="49" charset="-122"/>
                </a:rPr>
                <a:t>产业的智慧化</a:t>
              </a:r>
            </a:p>
          </p:txBody>
        </p:sp>
        <p:sp>
          <p:nvSpPr>
            <p:cNvPr id="129" name="椭圆 128"/>
            <p:cNvSpPr>
              <a:spLocks noChangeArrowheads="1"/>
            </p:cNvSpPr>
            <p:nvPr/>
          </p:nvSpPr>
          <p:spPr bwMode="auto">
            <a:xfrm>
              <a:off x="3044097" y="825500"/>
              <a:ext cx="987425" cy="9858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/>
              <a:r>
                <a:rPr lang="zh-CN" altLang="en-US" dirty="0">
                  <a:ea typeface="黑体" pitchFamily="49" charset="-122"/>
                </a:rPr>
                <a:t>文创</a:t>
              </a:r>
            </a:p>
          </p:txBody>
        </p:sp>
        <p:sp>
          <p:nvSpPr>
            <p:cNvPr id="128" name="椭圆 127"/>
            <p:cNvSpPr>
              <a:spLocks noChangeArrowheads="1"/>
            </p:cNvSpPr>
            <p:nvPr/>
          </p:nvSpPr>
          <p:spPr bwMode="auto">
            <a:xfrm>
              <a:off x="3912526" y="1048545"/>
              <a:ext cx="985838" cy="98583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FFFFFF"/>
                  </a:solidFill>
                  <a:ea typeface="黑体" pitchFamily="49" charset="-122"/>
                </a:rPr>
                <a:t>软件</a:t>
              </a:r>
            </a:p>
          </p:txBody>
        </p:sp>
        <p:sp>
          <p:nvSpPr>
            <p:cNvPr id="137" name="椭圆 136"/>
            <p:cNvSpPr>
              <a:spLocks noChangeArrowheads="1"/>
            </p:cNvSpPr>
            <p:nvPr/>
          </p:nvSpPr>
          <p:spPr bwMode="auto">
            <a:xfrm>
              <a:off x="4547526" y="1485886"/>
              <a:ext cx="985837" cy="985837"/>
            </a:xfrm>
            <a:prstGeom prst="ellipse">
              <a:avLst/>
            </a:prstGeom>
            <a:solidFill>
              <a:srgbClr val="660066"/>
            </a:solidFill>
            <a:ln w="12700">
              <a:solidFill>
                <a:srgbClr val="777777"/>
              </a:solidFill>
              <a:round/>
              <a:headEnd/>
              <a:tailEnd/>
            </a:ln>
            <a:effectLst>
              <a:outerShdw dist="23000" algn="bl" rotWithShape="0">
                <a:srgbClr val="80808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/>
              <a:r>
                <a:rPr lang="zh-CN" altLang="en-US">
                  <a:solidFill>
                    <a:srgbClr val="FFFFFF"/>
                  </a:solidFill>
                  <a:ea typeface="黑体" pitchFamily="49" charset="-122"/>
                </a:rPr>
                <a:t>电子商务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2555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小结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电子商务萌芽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  <a:sym typeface="Wingdings"/>
              </a:rPr>
              <a:t>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平台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  <a:sym typeface="Wingdings"/>
              </a:rPr>
              <a:t>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生态圈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2800" dirty="0" smtClean="0">
                <a:latin typeface="微软雅黑"/>
                <a:ea typeface="微软雅黑"/>
                <a:cs typeface="微软雅黑"/>
              </a:rPr>
              <a:t>O2O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是当前电商的热点！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跨境电商、农村电商是未来的增长点！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新的技术将会推动电商业务的升级转型！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消费互联网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  <a:sym typeface="Wingdings"/>
              </a:rPr>
              <a:t>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产业互联网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79499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36105" y="2653553"/>
            <a:ext cx="5870448" cy="972852"/>
          </a:xfrm>
        </p:spPr>
        <p:txBody>
          <a:bodyPr/>
          <a:lstStyle/>
          <a:p>
            <a:r>
              <a:rPr kumimoji="1" lang="zh-CN" altLang="en-US" dirty="0" smtClean="0">
                <a:latin typeface="黑体"/>
                <a:ea typeface="黑体"/>
                <a:cs typeface="黑体"/>
              </a:rPr>
              <a:t>谢</a:t>
            </a:r>
            <a:r>
              <a:rPr kumimoji="1" lang="en-US" altLang="zh-CN" dirty="0" smtClean="0">
                <a:latin typeface="黑体"/>
                <a:ea typeface="黑体"/>
                <a:cs typeface="黑体"/>
              </a:rPr>
              <a:t> 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谢</a:t>
            </a:r>
            <a:r>
              <a:rPr kumimoji="1" lang="en-US" altLang="zh-CN" dirty="0" smtClean="0">
                <a:latin typeface="黑体"/>
                <a:ea typeface="黑体"/>
                <a:cs typeface="黑体"/>
              </a:rPr>
              <a:t> 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！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郑小林 </a:t>
            </a:r>
            <a:r>
              <a:rPr kumimoji="1" lang="en-US" altLang="zh-CN" sz="2800" dirty="0" err="1" smtClean="0"/>
              <a:t>xlzheng@zju</a:t>
            </a:r>
            <a:r>
              <a:rPr kumimoji="1" lang="en-US" altLang="zh-CN" sz="2800" dirty="0" err="1"/>
              <a:t>.</a:t>
            </a:r>
            <a:r>
              <a:rPr kumimoji="1" lang="en-US" altLang="zh-CN" sz="2800" dirty="0" err="1" smtClean="0"/>
              <a:t>edu.cn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1336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像素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像素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像素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像素.thmx</Template>
  <TotalTime>19807</TotalTime>
  <Words>1602</Words>
  <Application>Microsoft Macintosh PowerPoint</Application>
  <PresentationFormat>全屏显示(4:3)</PresentationFormat>
  <Paragraphs>378</Paragraphs>
  <Slides>99</Slides>
  <Notes>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1" baseType="lpstr">
      <vt:lpstr>像素</vt:lpstr>
      <vt:lpstr>Unknown</vt:lpstr>
      <vt:lpstr>第1-2讲、电子商务概述</vt:lpstr>
      <vt:lpstr>四、电子商务服务模式</vt:lpstr>
      <vt:lpstr>（1）B2C（Business-Consumer）电子商务 </vt:lpstr>
      <vt:lpstr>B2C Business Models</vt:lpstr>
      <vt:lpstr>PowerPoint 演示文稿</vt:lpstr>
      <vt:lpstr>PowerPoint 演示文稿</vt:lpstr>
      <vt:lpstr>(2) B2B电子商务</vt:lpstr>
      <vt:lpstr>B2B类电子商务覆盖面 </vt:lpstr>
      <vt:lpstr>B2B电子商务</vt:lpstr>
      <vt:lpstr>Alibaba.com</vt:lpstr>
      <vt:lpstr>ChemNet.com</vt:lpstr>
      <vt:lpstr>B2B全流程电子商务</vt:lpstr>
      <vt:lpstr>大宗商品B2B交易平台</vt:lpstr>
      <vt:lpstr>找钢网（zhaogang.com）</vt:lpstr>
      <vt:lpstr>PowerPoint 演示文稿</vt:lpstr>
      <vt:lpstr>PowerPoint 演示文稿</vt:lpstr>
      <vt:lpstr>PowerPoint 演示文稿</vt:lpstr>
      <vt:lpstr>（3）C2C类电子商务</vt:lpstr>
      <vt:lpstr>PowerPoint 演示文稿</vt:lpstr>
      <vt:lpstr>PowerPoint 演示文稿</vt:lpstr>
      <vt:lpstr>（4）G2B类电子商务 </vt:lpstr>
      <vt:lpstr>PowerPoint 演示文稿</vt:lpstr>
      <vt:lpstr>(5)P2P电子服务</vt:lpstr>
      <vt:lpstr>PowerPoint 演示文稿</vt:lpstr>
      <vt:lpstr>P2P电子商务</vt:lpstr>
      <vt:lpstr>四、新兴电子商务模式</vt:lpstr>
      <vt:lpstr>(1)移动电子商务</vt:lpstr>
      <vt:lpstr>PowerPoint 演示文稿</vt:lpstr>
      <vt:lpstr>移动电子商务产业链</vt:lpstr>
      <vt:lpstr>PowerPoint 演示文稿</vt:lpstr>
      <vt:lpstr>PowerPoint 演示文稿</vt:lpstr>
      <vt:lpstr>PowerPoint 演示文稿</vt:lpstr>
      <vt:lpstr>(2) C2B电商</vt:lpstr>
      <vt:lpstr>常见的C2B模式</vt:lpstr>
      <vt:lpstr>C2B团购</vt:lpstr>
      <vt:lpstr>中国团购网站</vt:lpstr>
      <vt:lpstr>PowerPoint 演示文稿</vt:lpstr>
      <vt:lpstr>PowerPoint 演示文稿</vt:lpstr>
      <vt:lpstr>C2B_个性化定制</vt:lpstr>
      <vt:lpstr>（3）O2O电商</vt:lpstr>
      <vt:lpstr>PowerPoint 演示文稿</vt:lpstr>
      <vt:lpstr>阿里推“喵街”联手百货、购物中心，开启“互联网+”大幕</vt:lpstr>
      <vt:lpstr>陈伟星，杭州泛城科技董事长兼CEO，         【快的打车】移动APP应用创始人。</vt:lpstr>
      <vt:lpstr>PowerPoint 演示文稿</vt:lpstr>
      <vt:lpstr>BAT的O2O布局</vt:lpstr>
      <vt:lpstr>跨境电子商务</vt:lpstr>
      <vt:lpstr>出口为主跨境电商</vt:lpstr>
      <vt:lpstr>出口为主跨境电商</vt:lpstr>
      <vt:lpstr>PowerPoint 演示文稿</vt:lpstr>
      <vt:lpstr>进口为主跨境电商</vt:lpstr>
      <vt:lpstr>进口为主跨境电商</vt:lpstr>
      <vt:lpstr>中国（杭州）跨境电商综合试验区</vt:lpstr>
      <vt:lpstr>电商新蓝海</vt:lpstr>
      <vt:lpstr>农村电子商务</vt:lpstr>
      <vt:lpstr>农村电商</vt:lpstr>
      <vt:lpstr>“一亩田”融资与商业模式风波</vt:lpstr>
      <vt:lpstr>一亩田商业模式</vt:lpstr>
      <vt:lpstr>2014年底，成立两年的食品杂货配送公司Instacart正进行1亿美元C轮融资，其估值会达到20亿美元。</vt:lpstr>
      <vt:lpstr>PowerPoint 演示文稿</vt:lpstr>
      <vt:lpstr>PowerPoint 演示文稿</vt:lpstr>
      <vt:lpstr>电子商务应用分类（二）     —根据系统功能完整程度</vt:lpstr>
      <vt:lpstr>PowerPoint 演示文稿</vt:lpstr>
      <vt:lpstr>PowerPoint 演示文稿</vt:lpstr>
      <vt:lpstr>四、电子商务生态支撑技术</vt:lpstr>
      <vt:lpstr>欧盟框架FP7——下一代网络</vt:lpstr>
      <vt:lpstr>PowerPoint 演示文稿</vt:lpstr>
      <vt:lpstr>电子商务前沿支撑技术</vt:lpstr>
      <vt:lpstr>移动互联网生态支撑技术</vt:lpstr>
      <vt:lpstr>手机＋移动互联网全球产业生态</vt:lpstr>
      <vt:lpstr>云计算产业链</vt:lpstr>
      <vt:lpstr>Data.Gov</vt:lpstr>
      <vt:lpstr>大数据产业链</vt:lpstr>
      <vt:lpstr>网络安全产业</vt:lpstr>
      <vt:lpstr>网络安全产业</vt:lpstr>
      <vt:lpstr>360.com</vt:lpstr>
      <vt:lpstr>Artificial Intelligence</vt:lpstr>
      <vt:lpstr>Artificial Intelligence</vt:lpstr>
      <vt:lpstr>电商中的前沿应用技术</vt:lpstr>
      <vt:lpstr>PowerPoint 演示文稿</vt:lpstr>
      <vt:lpstr>图片搜索购物</vt:lpstr>
      <vt:lpstr>五、走向未来：互联网+</vt:lpstr>
      <vt:lpstr>互联网+消费业</vt:lpstr>
      <vt:lpstr>消费互联网生态产业互联网生态</vt:lpstr>
      <vt:lpstr>中国电子商务市场份额</vt:lpstr>
      <vt:lpstr>阿里觊觎产业互联网多年</vt:lpstr>
      <vt:lpstr>PowerPoint 演示文稿</vt:lpstr>
      <vt:lpstr>PowerPoint 演示文稿</vt:lpstr>
      <vt:lpstr>产业互联网改变的四大领域</vt:lpstr>
      <vt:lpstr>政府角色扮演</vt:lpstr>
      <vt:lpstr>六、浙江省电子商务发展状况</vt:lpstr>
      <vt:lpstr>6.1 浙江省电子商务发展</vt:lpstr>
      <vt:lpstr>PowerPoint 演示文稿</vt:lpstr>
      <vt:lpstr>PowerPoint 演示文稿</vt:lpstr>
      <vt:lpstr>PowerPoint 演示文稿</vt:lpstr>
      <vt:lpstr>PowerPoint 演示文稿</vt:lpstr>
      <vt:lpstr>6.2 杭州市电子商务产业</vt:lpstr>
      <vt:lpstr>PowerPoint 演示文稿</vt:lpstr>
      <vt:lpstr>小结</vt:lpstr>
      <vt:lpstr>谢 谢 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电子商务生态体系——商业与技术视角</dc:title>
  <dc:creator>Mac Mac</dc:creator>
  <cp:lastModifiedBy>Mac Mac</cp:lastModifiedBy>
  <cp:revision>225</cp:revision>
  <dcterms:created xsi:type="dcterms:W3CDTF">2015-07-25T08:03:15Z</dcterms:created>
  <dcterms:modified xsi:type="dcterms:W3CDTF">2016-09-30T01:16:55Z</dcterms:modified>
</cp:coreProperties>
</file>